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  <p:sldMasterId id="2147483822" r:id="rId2"/>
    <p:sldMasterId id="2147483867" r:id="rId3"/>
    <p:sldMasterId id="2147483884" r:id="rId4"/>
  </p:sldMasterIdLst>
  <p:notesMasterIdLst>
    <p:notesMasterId r:id="rId32"/>
  </p:notesMasterIdLst>
  <p:handoutMasterIdLst>
    <p:handoutMasterId r:id="rId33"/>
  </p:handoutMasterIdLst>
  <p:sldIdLst>
    <p:sldId id="589" r:id="rId5"/>
    <p:sldId id="557" r:id="rId6"/>
    <p:sldId id="590" r:id="rId7"/>
    <p:sldId id="505" r:id="rId8"/>
    <p:sldId id="543" r:id="rId9"/>
    <p:sldId id="538" r:id="rId10"/>
    <p:sldId id="582" r:id="rId11"/>
    <p:sldId id="593" r:id="rId12"/>
    <p:sldId id="594" r:id="rId13"/>
    <p:sldId id="596" r:id="rId14"/>
    <p:sldId id="597" r:id="rId15"/>
    <p:sldId id="598" r:id="rId16"/>
    <p:sldId id="611" r:id="rId17"/>
    <p:sldId id="627" r:id="rId18"/>
    <p:sldId id="630" r:id="rId19"/>
    <p:sldId id="614" r:id="rId20"/>
    <p:sldId id="613" r:id="rId21"/>
    <p:sldId id="514" r:id="rId22"/>
    <p:sldId id="612" r:id="rId23"/>
    <p:sldId id="622" r:id="rId24"/>
    <p:sldId id="632" r:id="rId25"/>
    <p:sldId id="633" r:id="rId26"/>
    <p:sldId id="634" r:id="rId27"/>
    <p:sldId id="635" r:id="rId28"/>
    <p:sldId id="616" r:id="rId29"/>
    <p:sldId id="615" r:id="rId30"/>
    <p:sldId id="552" r:id="rId31"/>
  </p:sldIdLst>
  <p:sldSz cx="9144000" cy="5143500" type="screen16x9"/>
  <p:notesSz cx="7099300" cy="102346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7">
          <p15:clr>
            <a:srgbClr val="A4A3A4"/>
          </p15:clr>
        </p15:guide>
        <p15:guide id="2" pos="413">
          <p15:clr>
            <a:srgbClr val="A4A3A4"/>
          </p15:clr>
        </p15:guide>
        <p15:guide id="3" pos="2110">
          <p15:clr>
            <a:srgbClr val="A4A3A4"/>
          </p15:clr>
        </p15:guide>
        <p15:guide id="4" pos="2871">
          <p15:clr>
            <a:srgbClr val="A4A3A4"/>
          </p15:clr>
        </p15:guide>
        <p15:guide id="5" pos="2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E94"/>
    <a:srgbClr val="000074"/>
    <a:srgbClr val="007635"/>
    <a:srgbClr val="F0C866"/>
    <a:srgbClr val="86B368"/>
    <a:srgbClr val="5B5C5C"/>
    <a:srgbClr val="000000"/>
    <a:srgbClr val="E2BC5D"/>
    <a:srgbClr val="648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6552" autoAdjust="0"/>
  </p:normalViewPr>
  <p:slideViewPr>
    <p:cSldViewPr snapToGrid="0">
      <p:cViewPr varScale="1">
        <p:scale>
          <a:sx n="90" d="100"/>
          <a:sy n="90" d="100"/>
        </p:scale>
        <p:origin x="552" y="84"/>
      </p:cViewPr>
      <p:guideLst>
        <p:guide orient="horz" pos="1827"/>
        <p:guide pos="413"/>
        <p:guide pos="2110"/>
        <p:guide pos="2871"/>
        <p:guide pos="20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-4200" y="-112"/>
      </p:cViewPr>
      <p:guideLst>
        <p:guide orient="horz" pos="2880"/>
        <p:guide pos="2160"/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l">
              <a:defRPr sz="1200"/>
            </a:lvl1pPr>
          </a:lstStyle>
          <a:p>
            <a:r>
              <a:rPr lang="pt-BR"/>
              <a:t>Desenvolvimento Tecnológico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r">
              <a:defRPr sz="1200"/>
            </a:lvl1pPr>
          </a:lstStyle>
          <a:p>
            <a:fld id="{A1F10725-F20D-44C1-AEA0-0316ED7698C0}" type="datetimeFigureOut">
              <a:rPr lang="pt-BR" smtClean="0"/>
              <a:pPr/>
              <a:t>12/07/2020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l">
              <a:defRPr sz="1200"/>
            </a:lvl1pPr>
          </a:lstStyle>
          <a:p>
            <a:r>
              <a:rPr lang="pt-BR"/>
              <a:t>Estruturas Inteligentes - Projeto SHM-RA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r">
              <a:defRPr sz="1200"/>
            </a:lvl1pPr>
          </a:lstStyle>
          <a:p>
            <a:fld id="{31A698C7-7B71-480E-81CA-1548B066A1D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9215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l">
              <a:defRPr sz="1200"/>
            </a:lvl1pPr>
          </a:lstStyle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r">
              <a:defRPr sz="1200"/>
            </a:lvl1pPr>
          </a:lstStyle>
          <a:p>
            <a:fld id="{07C1129E-F4C9-C24C-9675-07664CDA6663}" type="datetimeFigureOut">
              <a:rPr lang="en-US" smtClean="0"/>
              <a:pPr/>
              <a:t>Target  IL5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35" tIns="47518" rIns="95035" bIns="475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1"/>
            <a:ext cx="5679440" cy="4605576"/>
          </a:xfrm>
          <a:prstGeom prst="rect">
            <a:avLst/>
          </a:prstGeom>
        </p:spPr>
        <p:txBody>
          <a:bodyPr vert="horz" lIns="95035" tIns="47518" rIns="95035" bIns="47518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l">
              <a:defRPr sz="1200"/>
            </a:lvl1pPr>
          </a:lstStyle>
          <a:p>
            <a:r>
              <a:rPr lang="en-US"/>
              <a:t>Estruturas Inteligentes - Projeto SHM-RA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r">
              <a:defRPr sz="1200"/>
            </a:lvl1pPr>
          </a:lstStyle>
          <a:p>
            <a:fld id="{1744FF22-3330-F643-BF0D-428D2A009CB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6091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que preencher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9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14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5120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15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43252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17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98397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19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101350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20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4275809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21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581225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22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04818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1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23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888607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24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071575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58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r>
              <a:rPr lang="en-US" dirty="0"/>
              <a:t> o</a:t>
            </a:r>
            <a:r>
              <a:rPr lang="en-US" baseline="0" dirty="0"/>
              <a:t> </a:t>
            </a:r>
            <a:r>
              <a:rPr lang="en-US" baseline="0" dirty="0" err="1"/>
              <a:t>melhor</a:t>
            </a:r>
            <a:r>
              <a:rPr lang="en-US" baseline="0" dirty="0"/>
              <a:t> local.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coloquei</a:t>
            </a:r>
            <a:r>
              <a:rPr lang="en-US" baseline="0" dirty="0"/>
              <a:t> o print da </a:t>
            </a:r>
            <a:r>
              <a:rPr lang="en-US" baseline="0" dirty="0" err="1"/>
              <a:t>tela</a:t>
            </a:r>
            <a:r>
              <a:rPr lang="en-US" baseline="0" dirty="0"/>
              <a:t>, </a:t>
            </a:r>
            <a:r>
              <a:rPr lang="en-US" baseline="0" dirty="0" err="1"/>
              <a:t>pois</a:t>
            </a:r>
            <a:r>
              <a:rPr lang="en-US" baseline="0" dirty="0"/>
              <a:t> </a:t>
            </a:r>
            <a:r>
              <a:rPr lang="en-US" baseline="0" dirty="0" err="1"/>
              <a:t>ficou</a:t>
            </a:r>
            <a:r>
              <a:rPr lang="en-US" baseline="0" dirty="0"/>
              <a:t>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pequeno</a:t>
            </a:r>
            <a:r>
              <a:rPr lang="en-US" baseline="0" dirty="0"/>
              <a:t> e </a:t>
            </a:r>
            <a:r>
              <a:rPr lang="en-US" baseline="0" dirty="0" err="1"/>
              <a:t>só</a:t>
            </a:r>
            <a:r>
              <a:rPr lang="en-US" baseline="0" dirty="0"/>
              <a:t> </a:t>
            </a:r>
            <a:r>
              <a:rPr lang="en-US" baseline="0" dirty="0" err="1"/>
              <a:t>exemplificava</a:t>
            </a:r>
            <a:r>
              <a:rPr lang="en-US" baseline="0" dirty="0"/>
              <a:t> um dos </a:t>
            </a:r>
            <a:r>
              <a:rPr lang="en-US" baseline="0" dirty="0" err="1"/>
              <a:t>módulos</a:t>
            </a:r>
            <a:r>
              <a:rPr lang="en-US" baseline="0" dirty="0"/>
              <a:t> que é EWCL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F5604-ECBE-4BE8-BAA7-1B913BE24529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8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133281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25699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10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412530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11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106724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12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58546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image" Target="../media/image25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png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2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jpe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21" Type="http://schemas.openxmlformats.org/officeDocument/2006/relationships/oleObject" Target="../embeddings/oleObject4.bin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slideMaster" Target="../slideMasters/slideMaster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31.emf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5.bin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2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jpe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6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7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jpe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8.bin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34" Type="http://schemas.openxmlformats.org/officeDocument/2006/relationships/image" Target="../media/image23.emf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oleObject" Target="../embeddings/oleObject9.bin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vmlDrawing" Target="../drawings/vmlDrawing8.v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slideMaster" Target="../slideMasters/slideMaster3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36" Type="http://schemas.openxmlformats.org/officeDocument/2006/relationships/image" Target="../media/image34.emf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35" Type="http://schemas.openxmlformats.org/officeDocument/2006/relationships/oleObject" Target="../embeddings/oleObject10.bin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oleObject" Target="../embeddings/oleObject12.bin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23.emf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vmlDrawing" Target="../drawings/vmlDrawing9.v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oleObject" Target="../embeddings/oleObject11.bin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slideMaster" Target="../slideMasters/slideMaster3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image" Target="../media/image35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0B3494-A4A4-4A8F-8BA4-4F67F5462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274A81F-E3E6-4E74-AECA-A40E32DB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844D608-DC5B-4BCB-846B-851E8B50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8CF5678-7209-4820-9F7A-0C2C1DF2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4BFE217-5812-4F14-B946-A7D9C27E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50104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318940-F313-454A-B229-EF210164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7EA3093-B78E-46BE-9B08-092AAD80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A603C82-E3E0-4D78-A805-53C5B15F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AE2C208-5480-4C7C-AD2F-58677D50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1763FEC-2CF0-48F7-B25F-82BC7FC7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76226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FE0395C-C10B-4814-942E-79C8C9FA8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E69A558-3AD8-45C9-829F-80AE007CE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A14017-B695-4113-8BD6-74D16B09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54BF224-0ACE-47E8-B4C5-07076D27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3057DCD-6A56-4196-B8A1-6ACE8D1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04039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_Textual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90423" y="1172371"/>
            <a:ext cx="3520748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90422" y="2287409"/>
            <a:ext cx="3765554" cy="139066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8014" y="1207405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5140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97003" y="1081580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301155" y="1772544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9024" y="1737050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299030" y="2463834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299105" y="3155125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198161" y="2422241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170750" y="1042724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176956" y="3113658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41" name="Shape 129"/>
          <p:cNvSpPr txBox="1">
            <a:spLocks/>
          </p:cNvSpPr>
          <p:nvPr userDrawn="1"/>
        </p:nvSpPr>
        <p:spPr>
          <a:xfrm>
            <a:off x="420651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 err="1">
                <a:solidFill>
                  <a:srgbClr val="E5E9EA"/>
                </a:solidFill>
                <a:latin typeface="Trebuchet MS"/>
                <a:cs typeface="Trebuchet MS"/>
              </a:rPr>
              <a:t>Tópicos</a:t>
            </a:r>
            <a:endParaRPr lang="en-US" sz="4000" cap="none" dirty="0">
              <a:solidFill>
                <a:srgbClr val="E5E9EA"/>
              </a:solidFill>
              <a:latin typeface="Trebuchet MS"/>
              <a:cs typeface="Trebuchet M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299105" y="3849452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176956" y="3807985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2788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6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97003" y="108158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170750" y="105047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1" name="Shape 129"/>
          <p:cNvSpPr txBox="1">
            <a:spLocks/>
          </p:cNvSpPr>
          <p:nvPr userDrawn="1"/>
        </p:nvSpPr>
        <p:spPr>
          <a:xfrm>
            <a:off x="420651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>
                <a:solidFill>
                  <a:srgbClr val="E5E9EA"/>
                </a:solidFill>
                <a:latin typeface="Trebuchet MS"/>
                <a:cs typeface="Trebuchet MS"/>
              </a:rPr>
              <a:t>AGENDA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297003" y="1437880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4170750" y="1406772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97003" y="1794179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170750" y="1763071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97003" y="2141343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4170750" y="2110235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297003" y="2497642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170750" y="2466534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3297003" y="285394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06.</a:t>
            </a:r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170750" y="282283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3297003" y="321024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07.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4170750" y="317913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3297003" y="357567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08.</a:t>
            </a:r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170750" y="3544568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3297003" y="394111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09.</a:t>
            </a:r>
          </a:p>
        </p:txBody>
      </p:sp>
      <p:sp>
        <p:nvSpPr>
          <p:cNvPr id="56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4170750" y="391000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3297003" y="4306547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10.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170750" y="4275439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77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6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703561" y="107244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577309" y="105683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03561" y="152010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577309" y="150449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03561" y="197689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1577309" y="196128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3561" y="242455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577309" y="240894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9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703561" y="287221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1577309" y="285660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1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703561" y="332900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06.</a:t>
            </a:r>
          </a:p>
        </p:txBody>
      </p:sp>
      <p:sp>
        <p:nvSpPr>
          <p:cNvPr id="72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577309" y="331339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03561" y="379493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07.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577309" y="377932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03561" y="424259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08.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577309" y="422698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4678220" y="107244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09.</a:t>
            </a:r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551968" y="105683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4678220" y="152010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10.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5551968" y="150449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4678220" y="197689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11.</a:t>
            </a:r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551968" y="196128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4678220" y="242455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12.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5551968" y="240894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4678220" y="287221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13.</a:t>
            </a:r>
          </a:p>
        </p:txBody>
      </p:sp>
      <p:sp>
        <p:nvSpPr>
          <p:cNvPr id="88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5551968" y="285660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44" hasCustomPrompt="1"/>
          </p:nvPr>
        </p:nvSpPr>
        <p:spPr>
          <a:xfrm>
            <a:off x="4678220" y="332900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14.</a:t>
            </a:r>
          </a:p>
        </p:txBody>
      </p:sp>
      <p:sp>
        <p:nvSpPr>
          <p:cNvPr id="90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5551968" y="331339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1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4678220" y="379493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15.</a:t>
            </a:r>
          </a:p>
        </p:txBody>
      </p:sp>
      <p:sp>
        <p:nvSpPr>
          <p:cNvPr id="92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5551968" y="377932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3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4678220" y="424259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16.</a:t>
            </a:r>
          </a:p>
        </p:txBody>
      </p:sp>
      <p:sp>
        <p:nvSpPr>
          <p:cNvPr id="9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5551968" y="422698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5" name="Shape 129"/>
          <p:cNvSpPr txBox="1">
            <a:spLocks/>
          </p:cNvSpPr>
          <p:nvPr userDrawn="1"/>
        </p:nvSpPr>
        <p:spPr>
          <a:xfrm>
            <a:off x="154760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>
                <a:solidFill>
                  <a:srgbClr val="E5E9EA"/>
                </a:solidFill>
                <a:latin typeface="Trebuchet MS"/>
                <a:cs typeface="Trebuchet MS"/>
              </a:rPr>
              <a:t>AGENDA</a:t>
            </a:r>
          </a:p>
        </p:txBody>
      </p:sp>
      <p:pic>
        <p:nvPicPr>
          <p:cNvPr id="38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124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Número_Grad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72746" y="1952721"/>
            <a:ext cx="6320731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8074" y="1952721"/>
            <a:ext cx="1053902" cy="8223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3000" b="0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00.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8846271" y="1795121"/>
            <a:ext cx="179526" cy="3229023"/>
            <a:chOff x="8838522" y="1733129"/>
            <a:chExt cx="179526" cy="3229023"/>
          </a:xfrm>
        </p:grpSpPr>
        <p:sp>
          <p:nvSpPr>
            <p:cNvPr id="9" name="Shape 265"/>
            <p:cNvSpPr/>
            <p:nvPr/>
          </p:nvSpPr>
          <p:spPr>
            <a:xfrm rot="16200000">
              <a:off x="7453527" y="3118124"/>
              <a:ext cx="2949515" cy="1795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795" tIns="50795" rIns="50795" bIns="50795" anchor="ctr">
              <a:spAutoFit/>
            </a:bodyPr>
            <a:lstStyle>
              <a:lvl1pPr defTabSz="457200">
                <a:defRPr sz="1400" cap="none">
                  <a:solidFill>
                    <a:srgbClr val="E5E8EA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l"/>
              <a:r>
                <a:rPr lang="pt-BR" sz="500" dirty="0">
                  <a:solidFill>
                    <a:schemeClr val="bg1"/>
                  </a:solidFill>
                  <a:latin typeface="Trebuchet MS"/>
                  <a:ea typeface="GT America Regular"/>
                  <a:cs typeface="Trebuchet MS"/>
                </a:rPr>
                <a:t>Esse</a:t>
              </a:r>
              <a:r>
                <a:rPr lang="pt-BR" sz="500" baseline="0" dirty="0">
                  <a:solidFill>
                    <a:schemeClr val="bg1"/>
                  </a:solidFill>
                  <a:latin typeface="Trebuchet MS"/>
                  <a:ea typeface="GT America Regular"/>
                  <a:cs typeface="Trebuchet MS"/>
                </a:rPr>
                <a:t> conteúdo é propriedade da Embraer e não pode ser utilizado ou reproduzido sem autorização.</a:t>
              </a:r>
              <a:endParaRPr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endParaRPr>
            </a:p>
          </p:txBody>
        </p:sp>
        <p:pic>
          <p:nvPicPr>
            <p:cNvPr id="12" name="pasted-image.pdf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3315" y="4812224"/>
              <a:ext cx="149936" cy="14992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244738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_Grad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835" y="1952721"/>
            <a:ext cx="6362340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6915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720000" anchor="b" anchorCtr="1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all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834" y="1066541"/>
            <a:ext cx="6928843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8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5878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05"/>
          <p:cNvSpPr/>
          <p:nvPr/>
        </p:nvSpPr>
        <p:spPr>
          <a:xfrm flipV="1">
            <a:off x="5565526" y="0"/>
            <a:ext cx="1288734" cy="5143500"/>
          </a:xfrm>
          <a:prstGeom prst="line">
            <a:avLst/>
          </a:prstGeom>
          <a:ln w="19050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65995" cy="5143500"/>
          </a:xfrm>
          <a:custGeom>
            <a:avLst/>
            <a:gdLst/>
            <a:ahLst/>
            <a:cxnLst/>
            <a:rect l="l" t="t" r="r" b="b"/>
            <a:pathLst>
              <a:path w="6865995" h="5143500">
                <a:moveTo>
                  <a:pt x="0" y="0"/>
                </a:moveTo>
                <a:lnTo>
                  <a:pt x="6865995" y="0"/>
                </a:lnTo>
                <a:lnTo>
                  <a:pt x="5564597" y="5143500"/>
                </a:lnTo>
                <a:lnTo>
                  <a:pt x="0" y="514350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bIns="327600" anchor="b" anchorCtr="0"/>
          <a:lstStyle>
            <a:lvl1pPr marL="360000" indent="0">
              <a:lnSpc>
                <a:spcPct val="150000"/>
              </a:lnSpc>
              <a:buNone/>
              <a:defRPr sz="1100" b="0" cap="all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30127" y="3219263"/>
            <a:ext cx="2649537" cy="1093787"/>
          </a:xfrm>
          <a:custGeom>
            <a:avLst/>
            <a:gdLst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0 w 2649537"/>
              <a:gd name="connsiteY3" fmla="*/ 1093787 h 1093787"/>
              <a:gd name="connsiteX4" fmla="*/ 0 w 2649537"/>
              <a:gd name="connsiteY4" fmla="*/ 0 h 1093787"/>
              <a:gd name="connsiteX0" fmla="*/ 328937 w 2978474"/>
              <a:gd name="connsiteY0" fmla="*/ 0 h 1093787"/>
              <a:gd name="connsiteX1" fmla="*/ 2978474 w 2978474"/>
              <a:gd name="connsiteY1" fmla="*/ 0 h 1093787"/>
              <a:gd name="connsiteX2" fmla="*/ 2978474 w 2978474"/>
              <a:gd name="connsiteY2" fmla="*/ 1093787 h 1093787"/>
              <a:gd name="connsiteX3" fmla="*/ 0 w 2978474"/>
              <a:gd name="connsiteY3" fmla="*/ 1084651 h 1093787"/>
              <a:gd name="connsiteX4" fmla="*/ 328937 w 2978474"/>
              <a:gd name="connsiteY4" fmla="*/ 0 h 1093787"/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27412 w 2649537"/>
              <a:gd name="connsiteY3" fmla="*/ 1093787 h 1093787"/>
              <a:gd name="connsiteX4" fmla="*/ 0 w 2649537"/>
              <a:gd name="connsiteY4" fmla="*/ 0 h 1093787"/>
              <a:gd name="connsiteX0" fmla="*/ 0 w 2649537"/>
              <a:gd name="connsiteY0" fmla="*/ 0 h 1102923"/>
              <a:gd name="connsiteX1" fmla="*/ 2649537 w 2649537"/>
              <a:gd name="connsiteY1" fmla="*/ 0 h 1102923"/>
              <a:gd name="connsiteX2" fmla="*/ 2649537 w 2649537"/>
              <a:gd name="connsiteY2" fmla="*/ 1093787 h 1102923"/>
              <a:gd name="connsiteX3" fmla="*/ 0 w 2649537"/>
              <a:gd name="connsiteY3" fmla="*/ 1102923 h 1102923"/>
              <a:gd name="connsiteX4" fmla="*/ 0 w 2649537"/>
              <a:gd name="connsiteY4" fmla="*/ 0 h 1102923"/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0 w 2649537"/>
              <a:gd name="connsiteY3" fmla="*/ 1084651 h 1093787"/>
              <a:gd name="connsiteX4" fmla="*/ 0 w 2649537"/>
              <a:gd name="connsiteY4" fmla="*/ 0 h 109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537" h="1093787">
                <a:moveTo>
                  <a:pt x="0" y="0"/>
                </a:moveTo>
                <a:lnTo>
                  <a:pt x="2649537" y="0"/>
                </a:lnTo>
                <a:lnTo>
                  <a:pt x="2649537" y="1093787"/>
                </a:lnTo>
                <a:lnTo>
                  <a:pt x="0" y="1084651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42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5FB3C8-D582-4665-88EF-367B6A1E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DB39AA9-72DE-43A2-B680-C5F3FBB1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A96CE60-0BB9-410F-ADB9-325FA205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5EC991-748B-4CE9-9B46-16BA183D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7923F7A-8141-416E-83AC-B964C7A8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91043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Gradiente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7024"/>
            <a:ext cx="3866815" cy="5151642"/>
            <a:chOff x="0" y="5676"/>
            <a:chExt cx="3866815" cy="5151642"/>
          </a:xfrm>
        </p:grpSpPr>
        <p:sp>
          <p:nvSpPr>
            <p:cNvPr id="11" name="Parallelogram 10"/>
            <p:cNvSpPr/>
            <p:nvPr/>
          </p:nvSpPr>
          <p:spPr>
            <a:xfrm>
              <a:off x="1164114" y="5676"/>
              <a:ext cx="2702701" cy="5151642"/>
            </a:xfrm>
            <a:prstGeom prst="parallelogram">
              <a:avLst>
                <a:gd name="adj" fmla="val 48228"/>
              </a:avLst>
            </a:prstGeom>
            <a:gradFill>
              <a:gsLst>
                <a:gs pos="0">
                  <a:srgbClr val="100690"/>
                </a:gs>
                <a:gs pos="100000">
                  <a:srgbClr val="006DD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5676"/>
              <a:ext cx="2499184" cy="5151642"/>
            </a:xfrm>
            <a:prstGeom prst="rect">
              <a:avLst/>
            </a:prstGeom>
            <a:gradFill flip="none" rotWithShape="1">
              <a:gsLst>
                <a:gs pos="0">
                  <a:srgbClr val="100690"/>
                </a:gs>
                <a:gs pos="100000">
                  <a:srgbClr val="006DD3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37671" y="2354782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146425" y="1172374"/>
            <a:ext cx="3647562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85071" y="317167"/>
            <a:ext cx="2535120" cy="1297709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120" h="1297709">
                <a:moveTo>
                  <a:pt x="0" y="7839"/>
                </a:moveTo>
                <a:lnTo>
                  <a:pt x="2535120" y="0"/>
                </a:lnTo>
                <a:cubicBezTo>
                  <a:pt x="2519441" y="40609"/>
                  <a:pt x="2299930" y="865139"/>
                  <a:pt x="2182335" y="1297709"/>
                </a:cubicBezTo>
                <a:lnTo>
                  <a:pt x="0" y="1297709"/>
                </a:lnTo>
                <a:lnTo>
                  <a:pt x="0" y="7839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defRPr sz="2000" b="1" cap="all" spc="9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1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930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Foto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935475" y="0"/>
            <a:ext cx="4208525" cy="5143500"/>
          </a:xfrm>
          <a:custGeom>
            <a:avLst/>
            <a:gdLst/>
            <a:ahLst/>
            <a:cxnLst/>
            <a:rect l="l" t="t" r="r" b="b"/>
            <a:pathLst>
              <a:path w="4208525" h="5143500">
                <a:moveTo>
                  <a:pt x="1336740" y="0"/>
                </a:moveTo>
                <a:lnTo>
                  <a:pt x="4208525" y="0"/>
                </a:lnTo>
                <a:lnTo>
                  <a:pt x="4208525" y="5143500"/>
                </a:lnTo>
                <a:lnTo>
                  <a:pt x="0" y="514350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rIns="576000" bIns="514800" anchor="b" anchorCtr="0"/>
          <a:lstStyle>
            <a:lvl1pPr marL="720000" indent="0">
              <a:lnSpc>
                <a:spcPct val="150000"/>
              </a:lnSpc>
              <a:buNone/>
              <a:defRPr sz="1100" b="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adicioná</a:t>
            </a:r>
            <a:r>
              <a:rPr lang="en-US" dirty="0"/>
              <a:t>-la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7946" y="2354782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07946" y="1172374"/>
            <a:ext cx="3708352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147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84777" y="1049749"/>
            <a:ext cx="3733222" cy="2145970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10000"/>
              </a:lnSpc>
              <a:spcBef>
                <a:spcPts val="600"/>
              </a:spcBef>
              <a:buNone/>
              <a:defRPr sz="22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395080" y="1958506"/>
            <a:ext cx="3868011" cy="273394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5012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II">
    <p:bg>
      <p:bgPr>
        <a:solidFill>
          <a:srgbClr val="100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66503" y="1049749"/>
            <a:ext cx="3751496" cy="2145970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10000"/>
              </a:lnSpc>
              <a:spcBef>
                <a:spcPts val="600"/>
              </a:spcBef>
              <a:buNone/>
              <a:defRPr sz="2200" b="1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395080" y="1958506"/>
            <a:ext cx="3868011" cy="273394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9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3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5822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5"/>
          <p:cNvSpPr/>
          <p:nvPr/>
        </p:nvSpPr>
        <p:spPr>
          <a:xfrm flipV="1">
            <a:off x="5784113" y="1"/>
            <a:ext cx="308963" cy="1047080"/>
          </a:xfrm>
          <a:prstGeom prst="line">
            <a:avLst/>
          </a:prstGeom>
          <a:ln w="28575" cmpd="sng">
            <a:solidFill>
              <a:srgbClr val="100690"/>
            </a:solidFill>
            <a:miter lim="400000"/>
          </a:ln>
        </p:spPr>
        <p:txBody>
          <a:bodyPr lIns="50795" tIns="50795" rIns="50795" bIns="50795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7150" y="1625546"/>
            <a:ext cx="4100340" cy="306690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100A90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51446" y="737737"/>
            <a:ext cx="2746609" cy="44992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cap="all">
                <a:solidFill>
                  <a:srgbClr val="6E86A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Shape 205"/>
          <p:cNvSpPr/>
          <p:nvPr userDrawn="1"/>
        </p:nvSpPr>
        <p:spPr>
          <a:xfrm flipV="1">
            <a:off x="5784113" y="1"/>
            <a:ext cx="308963" cy="1047080"/>
          </a:xfrm>
          <a:prstGeom prst="line">
            <a:avLst/>
          </a:prstGeom>
          <a:ln w="28575" cmpd="sng">
            <a:solidFill>
              <a:srgbClr val="100690"/>
            </a:solidFill>
            <a:miter lim="400000"/>
          </a:ln>
        </p:spPr>
        <p:txBody>
          <a:bodyPr lIns="50795" tIns="50795" rIns="50795" bIns="50795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6065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6299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V">
    <p:bg>
      <p:bgPr>
        <a:solidFill>
          <a:srgbClr val="100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5"/>
          <p:cNvSpPr/>
          <p:nvPr/>
        </p:nvSpPr>
        <p:spPr>
          <a:xfrm flipV="1">
            <a:off x="5784108" y="0"/>
            <a:ext cx="308963" cy="1047080"/>
          </a:xfrm>
          <a:prstGeom prst="line">
            <a:avLst/>
          </a:prstGeom>
          <a:ln w="28575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639584" y="1625546"/>
            <a:ext cx="4100340" cy="306690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51447" y="737737"/>
            <a:ext cx="2874530" cy="4956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cap="all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8" name="Shape 205"/>
          <p:cNvSpPr/>
          <p:nvPr userDrawn="1"/>
        </p:nvSpPr>
        <p:spPr>
          <a:xfrm flipV="1">
            <a:off x="5784108" y="0"/>
            <a:ext cx="308963" cy="1047080"/>
          </a:xfrm>
          <a:prstGeom prst="line">
            <a:avLst/>
          </a:prstGeom>
          <a:ln w="28575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16065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2643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07946" y="1172374"/>
            <a:ext cx="3229656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 cap="none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5786" y="2123603"/>
            <a:ext cx="6481919" cy="2385180"/>
          </a:xfrm>
          <a:prstGeom prst="rect">
            <a:avLst/>
          </a:prstGeom>
        </p:spPr>
        <p:txBody>
          <a:bodyPr vert="horz"/>
          <a:lstStyle>
            <a:lvl1pPr marL="342000" indent="-342000">
              <a:lnSpc>
                <a:spcPct val="120000"/>
              </a:lnSpc>
              <a:spcBef>
                <a:spcPts val="600"/>
              </a:spcBef>
              <a:buClr>
                <a:srgbClr val="0093C1"/>
              </a:buClr>
              <a:buFont typeface="Arial"/>
              <a:buChar char="•"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Quisque</a:t>
            </a:r>
            <a:r>
              <a:rPr lang="en-US" dirty="0"/>
              <a:t> id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in id diam. </a:t>
            </a:r>
          </a:p>
          <a:p>
            <a:pPr lvl="0"/>
            <a:r>
              <a:rPr lang="en-US" dirty="0" err="1"/>
              <a:t>Cras</a:t>
            </a:r>
            <a:r>
              <a:rPr lang="en-US" dirty="0"/>
              <a:t> ac mi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lacus.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7144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Conteúdo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00018" y="1411386"/>
            <a:ext cx="4437164" cy="2043863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defRPr sz="3000" b="1" cap="all" spc="4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Destaque</a:t>
            </a:r>
            <a:r>
              <a:rPr lang="en-US" dirty="0"/>
              <a:t> </a:t>
            </a:r>
            <a:r>
              <a:rPr lang="en-US" dirty="0" err="1"/>
              <a:t>dO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tema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1" y="2321032"/>
            <a:ext cx="2218492" cy="175613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33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>
                <a:sym typeface="GT America Regular"/>
              </a:rPr>
              <a:t>Introduction </a:t>
            </a:r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868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Conteúdo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SC_003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50800" y="-63500"/>
            <a:ext cx="9261390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800018" y="1411386"/>
            <a:ext cx="4437164" cy="2043863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defRPr sz="3000" b="1" cap="all" spc="4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Destaque</a:t>
            </a:r>
            <a:r>
              <a:rPr lang="en-US" dirty="0"/>
              <a:t> </a:t>
            </a:r>
            <a:r>
              <a:rPr lang="en-US" dirty="0" err="1"/>
              <a:t>dO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tema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1" y="2321032"/>
            <a:ext cx="2218492" cy="175613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33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>
                <a:sym typeface="GT America Regular"/>
              </a:rPr>
              <a:t>Introduction </a:t>
            </a:r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1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3484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20460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4675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1707" y="2411694"/>
            <a:ext cx="1634983" cy="16075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530369" y="2411694"/>
            <a:ext cx="1653927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Lornare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57870" y="2411694"/>
            <a:ext cx="1658723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sempesit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Lornare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404597" y="2411694"/>
            <a:ext cx="1656000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Inare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endParaRPr lang="en-US" dirty="0">
              <a:sym typeface="GT America Regular"/>
            </a:endParaRPr>
          </a:p>
        </p:txBody>
      </p:sp>
      <p:sp>
        <p:nvSpPr>
          <p:cNvPr id="38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75392" y="1616782"/>
            <a:ext cx="720000" cy="72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4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2530233" y="1616782"/>
            <a:ext cx="720000" cy="720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458171" y="1616782"/>
            <a:ext cx="720000" cy="720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6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404384" y="1616782"/>
            <a:ext cx="720000" cy="720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4" name="pasted-image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617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211086-1E12-4F17-A410-8B326C97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AC5EBB1-A85F-4950-8BE3-35FE1C2E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D7653B3-0AB3-4B28-B07C-60C308B9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B664D1E-77DE-4775-A5EB-306CB93D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5F89561-4527-49D8-A88D-7E7D1D47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322383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Seto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7111" y="1218199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584777" y="1233065"/>
            <a:ext cx="4751318" cy="3170426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9463" b="10200"/>
            </a:stretch>
          </a:blipFill>
        </p:spPr>
        <p:txBody>
          <a:bodyPr vert="horz" bIns="0" anchor="b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>
                <a:solidFill>
                  <a:srgbClr val="C00000"/>
                </a:solidFill>
              </a:defRPr>
            </a:lvl1pPr>
          </a:lstStyle>
          <a:p>
            <a:endParaRPr lang="en-US" dirty="0"/>
          </a:p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360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Setor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585069" y="996639"/>
            <a:ext cx="5148000" cy="37080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9" r="1399" b="5825"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1000" b="0" cap="all" baseline="0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2733" y="996639"/>
            <a:ext cx="2423239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1904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Bar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21613" y="1357684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1" hasCustomPrompt="1"/>
          </p:nvPr>
        </p:nvSpPr>
        <p:spPr>
          <a:xfrm>
            <a:off x="584777" y="1233200"/>
            <a:ext cx="4752000" cy="3170426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7" r="1146" b="14175"/>
            </a:stretch>
          </a:blipFill>
        </p:spPr>
        <p:txBody>
          <a:bodyPr vert="horz" bIns="0" anchor="b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62124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 hasCustomPrompt="1"/>
          </p:nvPr>
        </p:nvSpPr>
        <p:spPr>
          <a:xfrm>
            <a:off x="582335" y="1206050"/>
            <a:ext cx="4485248" cy="354460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>
            <a:lvl1pPr marL="0" indent="0">
              <a:buNone/>
              <a:defRPr sz="11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.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67369" y="1551412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15243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2949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1707" y="2411694"/>
            <a:ext cx="1634983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19203" y="2411694"/>
            <a:ext cx="1534926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23279" y="2411694"/>
            <a:ext cx="1628398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sempesit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87845" y="2411694"/>
            <a:ext cx="1634983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81685" y="1751731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55%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553" y="1751731"/>
            <a:ext cx="1505992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20K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614588" y="1751731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62,5%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695745" y="1751731"/>
            <a:ext cx="1774389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566.682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42949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638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0968" y="1597141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65 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2346644" y="1036277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56,2%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44485" y="2886967"/>
            <a:ext cx="7558689" cy="0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57008" y="3167247"/>
            <a:ext cx="0" cy="1413517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7008" y="1126483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0968" y="3645533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46644" y="3084669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20K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714577" y="3076470"/>
            <a:ext cx="1891580" cy="5752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566.682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14577" y="3637334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714577" y="1588947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714577" y="1028083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62,5%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744485" y="2886967"/>
            <a:ext cx="7558689" cy="0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57008" y="3167247"/>
            <a:ext cx="0" cy="1413517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357008" y="1126483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5906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371" y="4439124"/>
            <a:ext cx="8038933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2" y="922722"/>
            <a:ext cx="7958456" cy="3480772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3112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857" y="3896089"/>
            <a:ext cx="3974716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01648" y="3896093"/>
            <a:ext cx="3759350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760452" y="1626185"/>
            <a:ext cx="3700545" cy="2201747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60000" rIns="360000" bIns="187200" anchor="t" anchorCtr="0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 i="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703560" y="1635320"/>
            <a:ext cx="3865013" cy="2174341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60000" rIns="360000" bIns="187200" anchor="t" anchorCtr="0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4187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188100" y="4435932"/>
            <a:ext cx="2366817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3.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 hasCustomPrompt="1"/>
          </p:nvPr>
        </p:nvSpPr>
        <p:spPr>
          <a:xfrm>
            <a:off x="3288792" y="1260751"/>
            <a:ext cx="5112487" cy="313247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anchor="t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069" y="2619030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5069" y="4435932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3" y="3077653"/>
            <a:ext cx="2339110" cy="1315568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1404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694423" y="1260751"/>
            <a:ext cx="2339110" cy="1315568"/>
          </a:xfrm>
          <a:prstGeom prst="rect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936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084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069" y="2619030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5069" y="4435932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14545" y="1190879"/>
            <a:ext cx="4393750" cy="152063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14545" y="2986397"/>
            <a:ext cx="4393750" cy="152063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3" y="3077653"/>
            <a:ext cx="2339110" cy="1315568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1404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694423" y="1260751"/>
            <a:ext cx="2339110" cy="1315568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936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855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F0510D-C214-41AF-9FB7-C01A7849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5F1F526-9CEE-430E-8F2F-BC841213A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4A90617-B42A-4587-8701-C9672F606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5B7B659-55D6-4817-8C42-0843F0C4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C96CF9C-8807-45FF-A066-C1CCE375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33C54FC-D892-43DA-BA6B-8974097D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080006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3"/>
          <p:cNvSpPr>
            <a:spLocks noGrp="1"/>
          </p:cNvSpPr>
          <p:nvPr>
            <p:ph type="media" sz="quarter" idx="10" hasCustomPrompt="1"/>
          </p:nvPr>
        </p:nvSpPr>
        <p:spPr>
          <a:xfrm>
            <a:off x="1238250" y="950588"/>
            <a:ext cx="6646863" cy="3646812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anchor="t"/>
          <a:lstStyle>
            <a:lvl1pPr marL="0" indent="0" algn="ctr">
              <a:lnSpc>
                <a:spcPct val="150000"/>
              </a:lnSpc>
              <a:buNone/>
              <a:defRPr sz="14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um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-lo.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0" y="4652333"/>
            <a:ext cx="4561056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Fonte</a:t>
            </a:r>
            <a:r>
              <a:rPr lang="en-US" dirty="0">
                <a:sym typeface="GT America Regular"/>
              </a:rPr>
              <a:t> do </a:t>
            </a:r>
            <a:r>
              <a:rPr lang="en-US" dirty="0" err="1">
                <a:sym typeface="GT America Regular"/>
              </a:rPr>
              <a:t>vídeo</a:t>
            </a:r>
            <a:endParaRPr lang="en-US" dirty="0">
              <a:sym typeface="GT America Regular"/>
            </a:endParaRP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9554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Númer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720000" anchor="b" anchorCtr="1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cap="all">
                <a:solidFill>
                  <a:srgbClr val="FFC000"/>
                </a:solidFill>
                <a:latin typeface="GT America" charset="0"/>
                <a:ea typeface="GT America" charset="0"/>
                <a:cs typeface="GT America" charset="0"/>
              </a:defRPr>
            </a:lvl1pPr>
          </a:lstStyle>
          <a:p>
            <a:r>
              <a:rPr lang="en-US" dirty="0"/>
              <a:t>Drag an image or click the icon to import one.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72747" y="1093950"/>
            <a:ext cx="6339005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4000" b="1" i="0" cap="all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</a:lstStyle>
          <a:p>
            <a:pPr lvl="0"/>
            <a:r>
              <a:rPr lang="en-US" dirty="0"/>
              <a:t>Chapter Title in one line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8074" y="1093950"/>
            <a:ext cx="1053902" cy="8223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4000" b="1" i="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</a:lstStyle>
          <a:p>
            <a:pPr lvl="0"/>
            <a:r>
              <a:rPr lang="en-US" dirty="0"/>
              <a:t>00.</a:t>
            </a:r>
          </a:p>
        </p:txBody>
      </p:sp>
      <p:pic>
        <p:nvPicPr>
          <p:cNvPr id="1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5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57509" y="3145588"/>
            <a:ext cx="2955927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500" b="0" i="0" dirty="0">
                <a:solidFill>
                  <a:schemeClr val="bg1"/>
                </a:solidFill>
                <a:latin typeface="GT America" charset="0"/>
                <a:ea typeface="GT America" charset="0"/>
                <a:cs typeface="GT America" charset="0"/>
              </a:rPr>
              <a:t>This information is property of Embraer and cannot be used or reproduced without written permission.</a:t>
            </a:r>
          </a:p>
        </p:txBody>
      </p:sp>
    </p:spTree>
    <p:extLst>
      <p:ext uri="{BB962C8B-B14F-4D97-AF65-F5344CB8AC3E}">
        <p14:creationId xmlns:p14="http://schemas.microsoft.com/office/powerpoint/2010/main" val="1219888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300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66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238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0" hidden="1">
            <a:extLst>
              <a:ext uri="{FF2B5EF4-FFF2-40B4-BE49-F238E27FC236}">
                <a16:creationId xmlns:a16="http://schemas.microsoft.com/office/drawing/2014/main" xmlns="" id="{5806DF20-588E-4255-846F-2ACFF36EE4E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2400" dirty="0" err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king Draft Text" hidden="1"/>
          <p:cNvSpPr txBox="1">
            <a:spLocks noChangeArrowheads="1"/>
          </p:cNvSpPr>
          <p:nvPr/>
        </p:nvSpPr>
        <p:spPr bwMode="black">
          <a:xfrm>
            <a:off x="400050" y="4717256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b="1">
                <a:solidFill>
                  <a:srgbClr val="FFFFFF"/>
                </a:solidFill>
                <a:latin typeface="Arial"/>
                <a:ea typeface="MS PGothic" pitchFamily="34" charset="-128"/>
              </a:rPr>
              <a:t>WORKING DRAFT</a:t>
            </a:r>
          </a:p>
        </p:txBody>
      </p:sp>
      <p:sp>
        <p:nvSpPr>
          <p:cNvPr id="8" name="Working Draft" hidden="1"/>
          <p:cNvSpPr txBox="1">
            <a:spLocks noChangeArrowheads="1"/>
          </p:cNvSpPr>
          <p:nvPr/>
        </p:nvSpPr>
        <p:spPr bwMode="black">
          <a:xfrm>
            <a:off x="400050" y="4811316"/>
            <a:ext cx="3028950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/>
        </p:nvSpPr>
        <p:spPr bwMode="black">
          <a:xfrm>
            <a:off x="400050" y="4905375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Time</a:t>
            </a:r>
          </a:p>
        </p:txBody>
      </p:sp>
      <p:sp>
        <p:nvSpPr>
          <p:cNvPr id="10" name="doc id"/>
          <p:cNvSpPr txBox="1">
            <a:spLocks noChangeArrowheads="1"/>
          </p:cNvSpPr>
          <p:nvPr/>
        </p:nvSpPr>
        <p:spPr bwMode="white">
          <a:xfrm>
            <a:off x="8615363" y="27385"/>
            <a:ext cx="302419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1" name="Right Triangle 1"/>
          <p:cNvSpPr/>
          <p:nvPr/>
        </p:nvSpPr>
        <p:spPr bwMode="ltGray">
          <a:xfrm>
            <a:off x="0" y="0"/>
            <a:ext cx="6644879" cy="5143500"/>
          </a:xfrm>
          <a:custGeom>
            <a:avLst/>
            <a:gdLst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6559296 w 6559296"/>
              <a:gd name="connsiteY2" fmla="*/ 6858000 h 6858000"/>
              <a:gd name="connsiteX3" fmla="*/ 0 w 6559296"/>
              <a:gd name="connsiteY3" fmla="*/ 6858000 h 6858000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1548384 w 6559296"/>
              <a:gd name="connsiteY2" fmla="*/ 1645920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1658112 w 6559296"/>
              <a:gd name="connsiteY2" fmla="*/ 12192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  <a:gd name="connsiteX0" fmla="*/ 0 w 6559296"/>
              <a:gd name="connsiteY0" fmla="*/ 6858508 h 6858508"/>
              <a:gd name="connsiteX1" fmla="*/ 0 w 6559296"/>
              <a:gd name="connsiteY1" fmla="*/ 508 h 6858508"/>
              <a:gd name="connsiteX2" fmla="*/ 1632712 w 6559296"/>
              <a:gd name="connsiteY2" fmla="*/ 0 h 6858508"/>
              <a:gd name="connsiteX3" fmla="*/ 6559296 w 6559296"/>
              <a:gd name="connsiteY3" fmla="*/ 6858508 h 6858508"/>
              <a:gd name="connsiteX4" fmla="*/ 0 w 6559296"/>
              <a:gd name="connsiteY4" fmla="*/ 6858508 h 6858508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2909062 w 6559296"/>
              <a:gd name="connsiteY2" fmla="*/ 2667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296" h="6858000">
                <a:moveTo>
                  <a:pt x="0" y="6858000"/>
                </a:moveTo>
                <a:lnTo>
                  <a:pt x="0" y="0"/>
                </a:lnTo>
                <a:lnTo>
                  <a:pt x="2909062" y="2667"/>
                </a:lnTo>
                <a:lnTo>
                  <a:pt x="65592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71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2" name="Document type" hidden="1"/>
          <p:cNvSpPr txBox="1">
            <a:spLocks noChangeArrowheads="1"/>
          </p:cNvSpPr>
          <p:nvPr/>
        </p:nvSpPr>
        <p:spPr bwMode="gray">
          <a:xfrm>
            <a:off x="398860" y="4602004"/>
            <a:ext cx="41636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>
                <a:solidFill>
                  <a:srgbClr val="FFFFFF"/>
                </a:solidFill>
                <a:latin typeface="Arial"/>
                <a:ea typeface="MS PGothic" pitchFamily="34" charset="-128"/>
              </a:rPr>
              <a:t>Document type | Date</a:t>
            </a:r>
          </a:p>
        </p:txBody>
      </p:sp>
      <p:pic>
        <p:nvPicPr>
          <p:cNvPr id="13" name="Picture 2" descr="Image result for embraer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427435"/>
            <a:ext cx="272176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pic>
        <p:nvPicPr>
          <p:cNvPr id="15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2852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4"/>
          <p:cNvSpPr txBox="1">
            <a:spLocks/>
          </p:cNvSpPr>
          <p:nvPr userDrawn="1"/>
        </p:nvSpPr>
        <p:spPr bwMode="auto">
          <a:xfrm>
            <a:off x="415529" y="1565672"/>
            <a:ext cx="4591050" cy="144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lnSpc>
                <a:spcPts val="2944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pt-BR" sz="2400" b="1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17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286941"/>
            <a:ext cx="1907381" cy="7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embraer logo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421482"/>
            <a:ext cx="2103834" cy="4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ltGray">
          <a:xfrm>
            <a:off x="398726" y="3665782"/>
            <a:ext cx="4164293" cy="369332"/>
          </a:xfrm>
          <a:prstGeom prst="rect">
            <a:avLst/>
          </a:prstGeom>
        </p:spPr>
        <p:txBody>
          <a:bodyPr rtlCol="0" anchor="b"/>
          <a:lstStyle>
            <a:lvl1pPr>
              <a:defRPr sz="24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" noProof="0" dirty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398726" y="4151403"/>
            <a:ext cx="4164293" cy="230833"/>
          </a:xfrm>
          <a:prstGeom prst="rect">
            <a:avLst/>
          </a:prstGeom>
        </p:spPr>
        <p:txBody>
          <a:bodyPr rtlCol="0"/>
          <a:lstStyle>
            <a:lvl1pPr>
              <a:defRPr sz="15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pt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24809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F26801-0EFF-4084-B119-C264729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0416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238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1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>
            <a:spLocks noChangeArrowheads="1"/>
          </p:cNvSpPr>
          <p:nvPr/>
        </p:nvSpPr>
        <p:spPr bwMode="ltGray"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Working Draft Text" hidden="1"/>
          <p:cNvSpPr txBox="1">
            <a:spLocks noChangeArrowheads="1"/>
          </p:cNvSpPr>
          <p:nvPr/>
        </p:nvSpPr>
        <p:spPr bwMode="black">
          <a:xfrm>
            <a:off x="400050" y="4717256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b="1">
                <a:solidFill>
                  <a:srgbClr val="FFFFFF"/>
                </a:solidFill>
                <a:latin typeface="Arial"/>
                <a:ea typeface="MS PGothic" pitchFamily="34" charset="-128"/>
              </a:rPr>
              <a:t>WORKING DRAFT</a:t>
            </a:r>
          </a:p>
        </p:txBody>
      </p:sp>
      <p:sp>
        <p:nvSpPr>
          <p:cNvPr id="7" name="Working Draft" hidden="1"/>
          <p:cNvSpPr txBox="1">
            <a:spLocks noChangeArrowheads="1"/>
          </p:cNvSpPr>
          <p:nvPr/>
        </p:nvSpPr>
        <p:spPr bwMode="black">
          <a:xfrm>
            <a:off x="400050" y="4811316"/>
            <a:ext cx="3028950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Printed" hidden="1"/>
          <p:cNvSpPr txBox="1">
            <a:spLocks noChangeArrowheads="1"/>
          </p:cNvSpPr>
          <p:nvPr/>
        </p:nvSpPr>
        <p:spPr bwMode="black">
          <a:xfrm>
            <a:off x="400050" y="4905375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Time</a:t>
            </a:r>
          </a:p>
        </p:txBody>
      </p:sp>
      <p:sp>
        <p:nvSpPr>
          <p:cNvPr id="9" name="doc id"/>
          <p:cNvSpPr txBox="1">
            <a:spLocks noChangeArrowheads="1"/>
          </p:cNvSpPr>
          <p:nvPr/>
        </p:nvSpPr>
        <p:spPr bwMode="white">
          <a:xfrm>
            <a:off x="8615363" y="27385"/>
            <a:ext cx="302419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" name="Document type" hidden="1"/>
          <p:cNvSpPr txBox="1">
            <a:spLocks noChangeArrowheads="1"/>
          </p:cNvSpPr>
          <p:nvPr/>
        </p:nvSpPr>
        <p:spPr bwMode="gray">
          <a:xfrm>
            <a:off x="398860" y="4602004"/>
            <a:ext cx="41636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>
                <a:solidFill>
                  <a:srgbClr val="FFFFFF"/>
                </a:solidFill>
                <a:latin typeface="Arial"/>
                <a:ea typeface="MS PGothic" pitchFamily="34" charset="-128"/>
              </a:rPr>
              <a:t>Document type | Date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ltGray">
          <a:xfrm>
            <a:off x="398726" y="2387085"/>
            <a:ext cx="4164293" cy="369332"/>
          </a:xfrm>
          <a:prstGeom prst="rect">
            <a:avLst/>
          </a:prstGeom>
        </p:spPr>
        <p:txBody>
          <a:bodyPr rtlCol="0" anchor="ctr"/>
          <a:lstStyle>
            <a:lvl1pPr>
              <a:defRPr sz="24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398726" y="2951253"/>
            <a:ext cx="4164293" cy="230833"/>
          </a:xfrm>
          <a:prstGeom prst="rect">
            <a:avLst/>
          </a:prstGeom>
        </p:spPr>
        <p:txBody>
          <a:bodyPr rtlCol="0"/>
          <a:lstStyle>
            <a:lvl1pPr>
              <a:defRPr sz="15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pt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767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" name="Slide do think-cell" r:id="rId21" imgW="360" imgH="360" progId="TCLayout.ActiveDocument.1">
                  <p:embed/>
                </p:oleObj>
              </mc:Choice>
              <mc:Fallback>
                <p:oleObj name="Slide do think-cell" r:id="rId21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7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9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0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1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3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4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83FBBF26-55EF-46B5-B964-9412744E7885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5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6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7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8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19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2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7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8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0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1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2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3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4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5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6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7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38" name="MoonLegend1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6" name="Oval 38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7" name="Arc 39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39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4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5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0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1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0" name="Oval 50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1" name="Oval 5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2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48" name="Oval 47"/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9" name="Arc 4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3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4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5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58" name="Object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" name="Slide do think-cell" r:id="rId23" imgW="360" imgH="360" progId="TCLayout.ActiveDocument.1">
                  <p:embed/>
                </p:oleObj>
              </mc:Choice>
              <mc:Fallback>
                <p:oleObj name="Slide do think-cell" r:id="rId2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doc id" hidden="1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60" name="TextBox 5"/>
          <p:cNvSpPr txBox="1">
            <a:spLocks noChangeArrowheads="1"/>
          </p:cNvSpPr>
          <p:nvPr/>
        </p:nvSpPr>
        <p:spPr bwMode="auto">
          <a:xfrm>
            <a:off x="7261622" y="4887516"/>
            <a:ext cx="1222772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AFAFAF"/>
                </a:solidFill>
              </a:rPr>
              <a:t>CONFIDENTIAL</a:t>
            </a: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rtlCol="0"/>
          <a:lstStyle/>
          <a:p>
            <a:r>
              <a:rPr lang="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7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 hidden="1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5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65BDCAC-73D8-4B9C-8D5A-E3CCA8307676}" type="slidenum">
              <a:rPr lang="en-US" altLang="pt-BR" sz="600" smtClean="0">
                <a:solidFill>
                  <a:srgbClr val="FFFFFF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FFFFFF"/>
              </a:solidFill>
            </a:endParaRPr>
          </a:p>
        </p:txBody>
      </p:sp>
      <p:sp>
        <p:nvSpPr>
          <p:cNvPr id="6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8" name="object 2"/>
          <p:cNvSpPr>
            <a:spLocks noChangeArrowheads="1"/>
          </p:cNvSpPr>
          <p:nvPr/>
        </p:nvSpPr>
        <p:spPr bwMode="ltGray"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128559" y="151542"/>
            <a:ext cx="2738739" cy="235521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26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3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>
            <a:spLocks/>
          </p:cNvSpPr>
          <p:nvPr/>
        </p:nvSpPr>
        <p:spPr bwMode="ltGray">
          <a:xfrm>
            <a:off x="0" y="0"/>
            <a:ext cx="9144000" cy="5143500"/>
          </a:xfrm>
          <a:custGeom>
            <a:avLst/>
            <a:gdLst>
              <a:gd name="T0" fmla="*/ 0 w 16256000"/>
              <a:gd name="T1" fmla="*/ 217237 h 9144000"/>
              <a:gd name="T2" fmla="*/ 386198 w 16256000"/>
              <a:gd name="T3" fmla="*/ 217237 h 9144000"/>
              <a:gd name="T4" fmla="*/ 386198 w 16256000"/>
              <a:gd name="T5" fmla="*/ 0 h 9144000"/>
              <a:gd name="T6" fmla="*/ 0 w 16256000"/>
              <a:gd name="T7" fmla="*/ 0 h 9144000"/>
              <a:gd name="T8" fmla="*/ 0 w 16256000"/>
              <a:gd name="T9" fmla="*/ 217237 h 9144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256000" h="9144000">
                <a:moveTo>
                  <a:pt x="0" y="9144000"/>
                </a:moveTo>
                <a:lnTo>
                  <a:pt x="16256000" y="9144000"/>
                </a:lnTo>
                <a:lnTo>
                  <a:pt x="16256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1006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4" name="Picture 2" descr="Image result for embra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06" y="2053829"/>
            <a:ext cx="4929188" cy="103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681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E1A448-FB54-4CCB-BA6B-F3D9B17E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1C8EDD22-DB73-4570-B06C-030B7BB59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274ECD5-120A-474E-BEB5-EF7B314D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A5230C1C-8986-49E3-8BD0-AAE1C7F39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9C43DF6F-FF12-4AD3-B526-F55D343A4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C175AB1-4352-4800-BD46-D8D891E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1A5DB8A-5B62-4E2D-B6D0-E7463254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A2F5E9AA-4F17-432A-B394-B752DFF5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194892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7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02748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390EA-3B79-4437-BB1F-CDE8C62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46307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2018 Status Vermel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" name="Slide do think-cell" r:id="rId33" imgW="360" imgH="360" progId="TCLayout.ActiveDocument.1">
                  <p:embed/>
                </p:oleObj>
              </mc:Choice>
              <mc:Fallback>
                <p:oleObj name="Slide do think-cell" r:id="rId3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0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1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2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4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5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10DD0818-C721-4442-B0BF-5D5A159C43AD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6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7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8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9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0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3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8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0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1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8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39" name="MoonLegend1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7" name="Oval 38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8" name="Arc 39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0" name="MoonLegend2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5" name="Oval 41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6" name="Arc 4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1" name="MoonLegend4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2" name="MoonLegend5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1" name="Oval 50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2" name="Oval 5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3" name="MoonLegend3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49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0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4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5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8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59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" name="Slide do think-cell" r:id="rId35" imgW="360" imgH="360" progId="TCLayout.ActiveDocument.1">
                  <p:embed/>
                </p:oleObj>
              </mc:Choice>
              <mc:Fallback>
                <p:oleObj name="Slide do think-cell" r:id="rId3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3. Unit of measure"/>
          <p:cNvSpPr txBox="1">
            <a:spLocks noChangeArrowheads="1"/>
          </p:cNvSpPr>
          <p:nvPr userDrawn="1"/>
        </p:nvSpPr>
        <p:spPr bwMode="auto">
          <a:xfrm>
            <a:off x="589360" y="408384"/>
            <a:ext cx="88868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pt-BR"/>
            </a:defPPr>
            <a:lvl1pPr defTabSz="895350">
              <a:defRPr sz="1600" baseline="0">
                <a:solidFill>
                  <a:schemeClr val="accent6"/>
                </a:solidFill>
              </a:defRPr>
            </a:lvl1pPr>
            <a:lvl2pPr marL="447675" defTabSz="895350">
              <a:defRPr sz="2400">
                <a:latin typeface="Arial" charset="0"/>
              </a:defRPr>
            </a:lvl2pPr>
            <a:lvl3pPr marL="895350" defTabSz="895350">
              <a:defRPr sz="2400">
                <a:latin typeface="Arial" charset="0"/>
              </a:defRPr>
            </a:lvl3pPr>
            <a:lvl4pPr marL="1344613" defTabSz="895350">
              <a:defRPr sz="2400">
                <a:latin typeface="Arial" charset="0"/>
              </a:defRPr>
            </a:lvl4pPr>
            <a:lvl5pPr marL="1792288" defTabSz="895350">
              <a:defRPr sz="2400"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808080"/>
                </a:solidFill>
                <a:ea typeface="MS PGothic" pitchFamily="34" charset="-128"/>
              </a:rPr>
              <a:t>MM USD</a:t>
            </a:r>
            <a:r>
              <a:rPr lang="en-US" dirty="0">
                <a:solidFill>
                  <a:srgbClr val="808080"/>
                </a:solidFill>
                <a:ea typeface="MS PGothic" pitchFamily="34" charset="-128"/>
              </a:rPr>
              <a:t>, accumulated </a:t>
            </a:r>
            <a:r>
              <a:rPr lang="en-US">
                <a:solidFill>
                  <a:srgbClr val="808080"/>
                </a:solidFill>
                <a:ea typeface="MS PGothic" pitchFamily="34" charset="-128"/>
              </a:rPr>
              <a:t>annual cash </a:t>
            </a:r>
            <a:r>
              <a:rPr lang="en-US" dirty="0">
                <a:solidFill>
                  <a:srgbClr val="808080"/>
                </a:solidFill>
                <a:ea typeface="MS PGothic" pitchFamily="34" charset="-128"/>
              </a:rPr>
              <a:t>impact 2019</a:t>
            </a:r>
          </a:p>
        </p:txBody>
      </p:sp>
      <p:cxnSp>
        <p:nvCxnSpPr>
          <p:cNvPr id="61" name="Straight Connector 240">
            <a:extLst>
              <a:ext uri="{FF2B5EF4-FFF2-40B4-BE49-F238E27FC236}">
                <a16:creationId xmlns:a16="http://schemas.microsoft.com/office/drawing/2014/main" xmlns="" id="{E3654E89-9D1F-40A0-9452-A862762088E9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 bwMode="gray">
          <a:xfrm>
            <a:off x="6992541" y="907256"/>
            <a:ext cx="246459" cy="0"/>
          </a:xfrm>
          <a:prstGeom prst="line">
            <a:avLst/>
          </a:prstGeom>
          <a:ln w="28575">
            <a:solidFill>
              <a:srgbClr val="A3B3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41">
            <a:extLst>
              <a:ext uri="{FF2B5EF4-FFF2-40B4-BE49-F238E27FC236}">
                <a16:creationId xmlns:a16="http://schemas.microsoft.com/office/drawing/2014/main" xmlns="" id="{1325C618-7905-4A3E-B251-55E34FAB60C4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 bwMode="gray">
          <a:xfrm>
            <a:off x="6992541" y="726281"/>
            <a:ext cx="246459" cy="0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42">
            <a:extLst>
              <a:ext uri="{FF2B5EF4-FFF2-40B4-BE49-F238E27FC236}">
                <a16:creationId xmlns:a16="http://schemas.microsoft.com/office/drawing/2014/main" xmlns="" id="{0DB94603-C432-44D5-B3EE-D1F8820357F1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 bwMode="gray">
          <a:xfrm>
            <a:off x="6992541" y="545306"/>
            <a:ext cx="246459" cy="0"/>
          </a:xfrm>
          <a:prstGeom prst="line">
            <a:avLst/>
          </a:prstGeom>
          <a:ln w="2857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16">
            <a:extLst>
              <a:ext uri="{FF2B5EF4-FFF2-40B4-BE49-F238E27FC236}">
                <a16:creationId xmlns:a16="http://schemas.microsoft.com/office/drawing/2014/main" xmlns="" id="{019C1293-A91E-402E-9FE0-024F54C5EAEB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8097441" y="494110"/>
            <a:ext cx="103584" cy="10358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200" dirty="0" err="1">
              <a:solidFill>
                <a:srgbClr val="000000"/>
              </a:solidFill>
            </a:endParaRPr>
          </a:p>
        </p:txBody>
      </p:sp>
      <p:sp>
        <p:nvSpPr>
          <p:cNvPr id="65" name="Rectangle 21"/>
          <p:cNvSpPr/>
          <p:nvPr userDrawn="1">
            <p:custDataLst>
              <p:tags r:id="rId9"/>
            </p:custDataLst>
          </p:nvPr>
        </p:nvSpPr>
        <p:spPr bwMode="auto">
          <a:xfrm>
            <a:off x="8097441" y="675085"/>
            <a:ext cx="103584" cy="1035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 err="1">
              <a:solidFill>
                <a:srgbClr val="000000"/>
              </a:solidFill>
            </a:endParaRPr>
          </a:p>
        </p:txBody>
      </p:sp>
      <p:sp>
        <p:nvSpPr>
          <p:cNvPr id="66" name="Rectangle 20"/>
          <p:cNvSpPr/>
          <p:nvPr userDrawn="1">
            <p:custDataLst>
              <p:tags r:id="rId10"/>
            </p:custDataLst>
          </p:nvPr>
        </p:nvSpPr>
        <p:spPr bwMode="auto">
          <a:xfrm>
            <a:off x="8097441" y="856060"/>
            <a:ext cx="103584" cy="103584"/>
          </a:xfrm>
          <a:prstGeom prst="rect">
            <a:avLst/>
          </a:prstGeom>
          <a:solidFill>
            <a:srgbClr val="A3B3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 err="1">
              <a:solidFill>
                <a:srgbClr val="000000"/>
              </a:solidFill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xmlns="" id="{FC0F88C0-09C4-4ADF-8D88-C5AE11542AE4}"/>
              </a:ext>
            </a:extLst>
          </p:cNvPr>
          <p:cNvSpPr>
            <a:spLocks noGrp="1"/>
          </p:cNvSpPr>
          <p:nvPr userDrawn="1">
            <p:custDataLst>
              <p:tags r:id="rId11"/>
            </p:custDataLst>
          </p:nvPr>
        </p:nvSpPr>
        <p:spPr bwMode="auto">
          <a:xfrm>
            <a:off x="7315200" y="853679"/>
            <a:ext cx="457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57FD959E-0AEB-4B46-AEE8-EB229F903001}" type="datetime'T''''''ar''''''g''''''e''''''''t '''''''''''' I''L''5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IL5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8804E9DC-70A8-4890-A4F7-6592BD7685B2}"/>
              </a:ext>
            </a:extLst>
          </p:cNvPr>
          <p:cNvSpPr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7315200" y="672704"/>
            <a:ext cx="486966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7764AB9C-FA48-4B5F-BC21-6C8A87158E94}" type="datetime'''''T''a''r''''g''''''''''e''''t '' ''''''L3''''''+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L3+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xmlns="" id="{431374D9-A919-4605-A50B-5D0054A5C18E}"/>
              </a:ext>
            </a:extLst>
          </p:cNvPr>
          <p:cNvSpPr>
            <a:spLocks noGrp="1"/>
          </p:cNvSpPr>
          <p:nvPr userDrawn="1">
            <p:custDataLst>
              <p:tags r:id="rId13"/>
            </p:custDataLst>
          </p:nvPr>
        </p:nvSpPr>
        <p:spPr bwMode="auto">
          <a:xfrm>
            <a:off x="8277225" y="853679"/>
            <a:ext cx="420291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A91A7768-4E52-4F6A-AB77-CB51569340E7}" type="datetime'''A''''''''''''''''c''''''tu''''''a''''l'' '' ''''L''5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L5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xmlns="" id="{0721A719-14BD-4298-8672-8A6B4D76CC6E}"/>
              </a:ext>
            </a:extLst>
          </p:cNvPr>
          <p:cNvSpPr>
            <a:spLocks noGrp="1"/>
          </p:cNvSpPr>
          <p:nvPr userDrawn="1">
            <p:custDataLst>
              <p:tags r:id="rId14"/>
            </p:custDataLst>
          </p:nvPr>
        </p:nvSpPr>
        <p:spPr bwMode="auto">
          <a:xfrm>
            <a:off x="8277225" y="491729"/>
            <a:ext cx="55126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3BCA22DF-B39C-4A82-AB0A-B774B0487BD1}" type="datetime'''Ac''''''''''t''ual''  ''''''''''L''1''''/''''''L2''''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L1/L2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xmlns="" id="{31388AA4-4409-4559-98F2-03819370C707}"/>
              </a:ext>
            </a:extLst>
          </p:cNvPr>
          <p:cNvSpPr>
            <a:spLocks noGrp="1"/>
          </p:cNvSpPr>
          <p:nvPr userDrawn="1">
            <p:custDataLst>
              <p:tags r:id="rId15"/>
            </p:custDataLst>
          </p:nvPr>
        </p:nvSpPr>
        <p:spPr bwMode="auto">
          <a:xfrm>
            <a:off x="7315200" y="491729"/>
            <a:ext cx="486966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7FE4E94F-57FE-4173-8BFB-4F9F2B4B1829}" type="datetime'''''''''Ta''''''''''''rg''''e''''t''  ''L''''''''1''''+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L1+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xmlns="" id="{448B7498-57C9-4B1F-A249-FA902FF9D098}"/>
              </a:ext>
            </a:extLst>
          </p:cNvPr>
          <p:cNvSpPr>
            <a:spLocks noGrp="1"/>
          </p:cNvSpPr>
          <p:nvPr userDrawn="1">
            <p:custDataLst>
              <p:tags r:id="rId16"/>
            </p:custDataLst>
          </p:nvPr>
        </p:nvSpPr>
        <p:spPr bwMode="auto">
          <a:xfrm>
            <a:off x="8277225" y="672704"/>
            <a:ext cx="55126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A68B270E-AC1D-4619-89A8-D2A2E3E49349}" type="datetime'''''Ac''''''''t''''''''ual'''' '''' ''L3''''''/L''''4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L3/L4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3" name="TextBox 5"/>
          <p:cNvSpPr txBox="1">
            <a:spLocks noChangeArrowheads="1"/>
          </p:cNvSpPr>
          <p:nvPr userDrawn="1"/>
        </p:nvSpPr>
        <p:spPr bwMode="auto">
          <a:xfrm>
            <a:off x="3211116" y="49565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900" b="1">
                <a:solidFill>
                  <a:srgbClr val="AFAFAF"/>
                </a:solidFill>
              </a:rPr>
              <a:t>CONFIDENTIAL</a:t>
            </a:r>
          </a:p>
        </p:txBody>
      </p:sp>
      <p:sp>
        <p:nvSpPr>
          <p:cNvPr id="74" name="TextBox 11"/>
          <p:cNvSpPr txBox="1"/>
          <p:nvPr userDrawn="1"/>
        </p:nvSpPr>
        <p:spPr>
          <a:xfrm>
            <a:off x="114300" y="652463"/>
            <a:ext cx="5725716" cy="1692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lvl="0" indent="0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/>
            </a:lvl1pPr>
            <a:lvl2pPr marL="197607" lvl="1" indent="-195987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/>
            </a:lvl2pPr>
            <a:lvl3pPr marL="466481" lvl="2" indent="-267255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/>
            </a:lvl3pPr>
            <a:lvl4pPr marL="626835" lvl="3" indent="-158733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/>
            </a:lvl4pPr>
            <a:lvl5pPr marL="765029" lvl="4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/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9pPr>
          </a:lstStyle>
          <a:p>
            <a:pPr>
              <a:buClr>
                <a:srgbClr val="100693"/>
              </a:buClr>
              <a:defRPr/>
            </a:pPr>
            <a:r>
              <a:rPr lang="en-US" sz="1100" b="1" dirty="0">
                <a:solidFill>
                  <a:srgbClr val="100693"/>
                </a:solidFill>
                <a:ea typeface="MS PGothic" pitchFamily="34" charset="-128"/>
              </a:rPr>
              <a:t>Total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2"/>
          </p:nvPr>
        </p:nvSpPr>
        <p:spPr>
          <a:xfrm>
            <a:off x="589714" y="166681"/>
            <a:ext cx="7221848" cy="230833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77019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83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" name="Slide do think-cell" r:id="rId24" imgW="360" imgH="360" progId="TCLayout.ActiveDocument.1">
                  <p:embed/>
                </p:oleObj>
              </mc:Choice>
              <mc:Fallback>
                <p:oleObj name="Slide do think-cell" r:id="rId2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1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2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3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8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9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42D484A-4DCC-4A7F-B692-162AA495800F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20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21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2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23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4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5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42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63" name="Object 2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" name="Slide do think-cell" r:id="rId26" imgW="360" imgH="360" progId="TCLayout.ActiveDocument.1">
                  <p:embed/>
                </p:oleObj>
              </mc:Choice>
              <mc:Fallback>
                <p:oleObj name="Slide do think-cell" r:id="rId2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1" hidden="1">
            <a:extLst>
              <a:ext uri="{FF2B5EF4-FFF2-40B4-BE49-F238E27FC236}">
                <a16:creationId xmlns:a16="http://schemas.microsoft.com/office/drawing/2014/main" xmlns="" id="{9F741700-5035-4E61-A4AC-1B3C7AE220D5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900" b="1" dirty="0" err="1">
              <a:solidFill>
                <a:srgbClr val="FFFFFF"/>
              </a:solidFill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65" name="Slide Number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0282"/>
            <a:ext cx="244079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BF6019C5-AC26-4EA1-83E3-9B0D04F82D97}" type="slidenum">
              <a:rPr lang="en-US" altLang="pt-BR" sz="700" smtClean="0">
                <a:solidFill>
                  <a:srgbClr val="000000"/>
                </a:solidFill>
                <a:cs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xmlns="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529" y="4876800"/>
            <a:ext cx="5459015" cy="9167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eaLnBrk="0" fontAlgn="base" hangingPunct="0">
              <a:defRPr/>
            </a:pPr>
            <a:r>
              <a:rPr sz="600">
                <a:solidFill>
                  <a:srgbClr val="000000"/>
                </a:solidFill>
                <a:ea typeface="MS PGothic" pitchFamily="34" charset="-128"/>
              </a:rPr>
              <a:t>Source: …</a:t>
            </a: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xmlns="" id="{699FD2C4-82B5-475E-9235-DB128978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2" y="129159"/>
            <a:ext cx="8311896" cy="2308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xmlns="" id="{D4D36123-678D-4B6C-A648-186F85B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52" y="663544"/>
            <a:ext cx="8311896" cy="207749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xmlns="" id="{113DFDDF-7DA2-4E92-8555-8B9DB1295F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7528" y="66991"/>
            <a:ext cx="3360420" cy="92333"/>
          </a:xfrm>
        </p:spPr>
        <p:txBody>
          <a:bodyPr rtlCol="0" anchor="ctr"/>
          <a:lstStyle>
            <a:lvl1pPr algn="r">
              <a:defRPr lang="en-US" sz="600" dirty="0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514343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1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320D57-F82F-4B8F-9B2B-98267FD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481F340E-84A2-44E4-A800-DA8DA93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27BD77D-6D69-4922-87E9-3B2777309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F471E9E-A588-4B11-AF2C-400336D8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6881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6E2CFC66-9FCC-434A-B7AA-35A8B4C4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CFBF368-6ED2-48E9-ADED-686F7E56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F4A55EA-1002-4A72-BFDB-91BAD81B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1978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4E2CBD-86C9-4832-8398-26FB9542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C41A9F-1989-4073-B3FF-1549EF7C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B19FBA1-F18B-444A-9018-087F5DC37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1548226-373C-4BA8-A929-5C60C253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B15D02C-85AE-4282-B230-2CD15F20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C886F08-32D3-4290-B7CE-093DC06F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7818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09D8C8-5D34-4615-BE6C-E7B62554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4D7EEF63-07C6-4CAB-9FE3-C88132E2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709F40-71CB-4185-8C54-8CF4C976A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773D448-1C8F-4361-88CF-1A438D73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0FD51D3-8035-4663-BDB8-D5FECF7D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BE2E583-B618-4221-84B4-7FC438E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25197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26" Type="http://schemas.openxmlformats.org/officeDocument/2006/relationships/tags" Target="../tags/tag13.xml"/><Relationship Id="rId3" Type="http://schemas.openxmlformats.org/officeDocument/2006/relationships/slideLayout" Target="../slideLayouts/slideLayout46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17" Type="http://schemas.openxmlformats.org/officeDocument/2006/relationships/tags" Target="../tags/tag4.xml"/><Relationship Id="rId25" Type="http://schemas.openxmlformats.org/officeDocument/2006/relationships/tags" Target="../tags/tag12.xml"/><Relationship Id="rId2" Type="http://schemas.openxmlformats.org/officeDocument/2006/relationships/slideLayout" Target="../slideLayouts/slideLayout45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29" Type="http://schemas.openxmlformats.org/officeDocument/2006/relationships/tags" Target="../tags/tag1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tags" Target="../tags/tag11.xml"/><Relationship Id="rId32" Type="http://schemas.openxmlformats.org/officeDocument/2006/relationships/image" Target="../media/image23.emf"/><Relationship Id="rId5" Type="http://schemas.openxmlformats.org/officeDocument/2006/relationships/slideLayout" Target="../slideLayouts/slideLayout48.xml"/><Relationship Id="rId15" Type="http://schemas.openxmlformats.org/officeDocument/2006/relationships/tags" Target="../tags/tag2.xml"/><Relationship Id="rId23" Type="http://schemas.openxmlformats.org/officeDocument/2006/relationships/tags" Target="../tags/tag10.xml"/><Relationship Id="rId28" Type="http://schemas.openxmlformats.org/officeDocument/2006/relationships/tags" Target="../tags/tag15.xml"/><Relationship Id="rId10" Type="http://schemas.openxmlformats.org/officeDocument/2006/relationships/slideLayout" Target="../slideLayouts/slideLayout53.xml"/><Relationship Id="rId19" Type="http://schemas.openxmlformats.org/officeDocument/2006/relationships/tags" Target="../tags/tag6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ags" Target="../tags/tag1.xml"/><Relationship Id="rId22" Type="http://schemas.openxmlformats.org/officeDocument/2006/relationships/tags" Target="../tags/tag9.xml"/><Relationship Id="rId27" Type="http://schemas.openxmlformats.org/officeDocument/2006/relationships/tags" Target="../tags/tag14.xml"/><Relationship Id="rId30" Type="http://schemas.openxmlformats.org/officeDocument/2006/relationships/tags" Target="../tags/tag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C4F2913-9951-4FD0-B360-D68234CA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CDF721A-0175-4D4A-8551-31A4C23D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C358278-C5AB-4039-B16C-40997F7A9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485FBF-AB6C-4006-9101-0ADF91E7C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412F937-6996-4FAD-A8AB-F816CBE6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4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20" r:id="rId12"/>
    <p:sldLayoutId id="2147483734" r:id="rId13"/>
    <p:sldLayoutId id="2147483731" r:id="rId14"/>
    <p:sldLayoutId id="2147483733" r:id="rId15"/>
    <p:sldLayoutId id="2147483695" r:id="rId16"/>
    <p:sldLayoutId id="2147483696" r:id="rId17"/>
    <p:sldLayoutId id="2147483698" r:id="rId18"/>
    <p:sldLayoutId id="2147483700" r:id="rId19"/>
    <p:sldLayoutId id="2147483701" r:id="rId20"/>
    <p:sldLayoutId id="2147483704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32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6" r:id="rId39"/>
    <p:sldLayoutId id="2147483727" r:id="rId40"/>
    <p:sldLayoutId id="2147483882" r:id="rId41"/>
    <p:sldLayoutId id="2147483883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200"/>
            <a:endParaRPr lang="pt-B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4" y="35631"/>
            <a:ext cx="1330036" cy="3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txStyles>
    <p:titleStyle>
      <a:lvl1pPr algn="ctr" defTabSz="457154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457154" rtl="0" eaLnBrk="1" latinLnBrk="0" hangingPunct="1">
        <a:spcBef>
          <a:spcPct val="20000"/>
        </a:spcBef>
        <a:buFont typeface="Arial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7" indent="-228576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6" algn="l" defTabSz="457154" rtl="0" eaLnBrk="1" latinLnBrk="0" hangingPunct="1">
        <a:spcBef>
          <a:spcPct val="20000"/>
        </a:spcBef>
        <a:buFont typeface="Arial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6" algn="l" defTabSz="457154" rtl="0" eaLnBrk="1" latinLnBrk="0" hangingPunct="1">
        <a:spcBef>
          <a:spcPct val="20000"/>
        </a:spcBef>
        <a:buFont typeface="Arial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" name="Slide do think-cell" r:id="rId31" imgW="360" imgH="360" progId="TCLayout.ActiveDocument.1">
                  <p:embed/>
                </p:oleObj>
              </mc:Choice>
              <mc:Fallback>
                <p:oleObj name="Slide do think-cell" r:id="rId31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30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8588" y="151210"/>
            <a:ext cx="8886825" cy="23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BR" altLang="pt-BR"/>
              <a:t>Click to edit Master title style</a:t>
            </a:r>
            <a:endParaRPr lang="en-US" altLang="pt-BR"/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033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9528" y="2471738"/>
            <a:ext cx="3880247" cy="94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BR" altLang="pt-BR"/>
              <a:t>Click to edit Master text styles</a:t>
            </a:r>
          </a:p>
          <a:p>
            <a:pPr lvl="1"/>
            <a:r>
              <a:rPr lang="pt-BR" altLang="pt-BR"/>
              <a:t>Second level</a:t>
            </a:r>
          </a:p>
          <a:p>
            <a:pPr lvl="2"/>
            <a:r>
              <a:rPr lang="pt-BR" altLang="pt-BR"/>
              <a:t>Third level</a:t>
            </a:r>
          </a:p>
          <a:p>
            <a:pPr lvl="3"/>
            <a:r>
              <a:rPr lang="pt-BR" altLang="pt-BR"/>
              <a:t>Fourth level</a:t>
            </a:r>
          </a:p>
          <a:p>
            <a:pPr lvl="4"/>
            <a:r>
              <a:rPr lang="pt-BR" altLang="pt-BR"/>
              <a:t>Fifth level</a:t>
            </a:r>
            <a:endParaRPr lang="en-US" altLang="pt-BR"/>
          </a:p>
        </p:txBody>
      </p:sp>
      <p:grpSp>
        <p:nvGrpSpPr>
          <p:cNvPr id="3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082" idx="4"/>
              <a:endCxn id="1082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82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79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DD0F84B-2235-461B-85CD-257890C57A79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039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040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078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1079" name="AutoShape 31"/>
            <p:cNvCxnSpPr>
              <a:cxnSpLocks noChangeShapeType="1"/>
              <a:stCxn id="1078" idx="2"/>
              <a:endCxn id="1078" idx="4"/>
            </p:cNvCxnSpPr>
            <p:nvPr/>
          </p:nvCxnSpPr>
          <p:spPr bwMode="auto">
            <a:xfrm>
              <a:off x="8379467" y="285750"/>
              <a:ext cx="0" cy="16004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0" name="AutoShape 32"/>
            <p:cNvCxnSpPr>
              <a:cxnSpLocks noChangeShapeType="1"/>
              <a:stCxn id="1078" idx="4"/>
              <a:endCxn id="1078" idx="6"/>
            </p:cNvCxnSpPr>
            <p:nvPr/>
          </p:nvCxnSpPr>
          <p:spPr bwMode="auto">
            <a:xfrm>
              <a:off x="8379467" y="445792"/>
              <a:ext cx="36130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106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7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8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9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74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5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6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7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1042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115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16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17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67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68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69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1043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1044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5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6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7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8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1049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0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1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2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3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1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2pPr>
      <a:lvl3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3pPr>
      <a:lvl4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4pPr>
      <a:lvl5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9pPr>
    </p:titleStyle>
    <p:bodyStyle>
      <a:lvl1pPr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447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200">
          <a:solidFill>
            <a:schemeClr val="tx1"/>
          </a:solidFill>
          <a:latin typeface="+mn-lt"/>
        </a:defRPr>
      </a:lvl2pPr>
      <a:lvl3pPr marL="348854" indent="-200025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200">
          <a:solidFill>
            <a:schemeClr val="tx1"/>
          </a:solidFill>
          <a:latin typeface="+mn-lt"/>
        </a:defRPr>
      </a:lvl3pPr>
      <a:lvl4pPr marL="469106" indent="-117872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200">
          <a:solidFill>
            <a:schemeClr val="tx1"/>
          </a:solidFill>
          <a:latin typeface="+mn-lt"/>
        </a:defRPr>
      </a:lvl4pPr>
      <a:lvl5pPr marL="572691" indent="-98822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200"/>
            <a:endParaRPr lang="pt-B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4" y="35631"/>
            <a:ext cx="1330036" cy="3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4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154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457154" rtl="0" eaLnBrk="1" latinLnBrk="0" hangingPunct="1">
        <a:spcBef>
          <a:spcPct val="20000"/>
        </a:spcBef>
        <a:buFont typeface="Arial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7" indent="-228576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6" algn="l" defTabSz="457154" rtl="0" eaLnBrk="1" latinLnBrk="0" hangingPunct="1">
        <a:spcBef>
          <a:spcPct val="20000"/>
        </a:spcBef>
        <a:buFont typeface="Arial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6" algn="l" defTabSz="457154" rtl="0" eaLnBrk="1" latinLnBrk="0" hangingPunct="1">
        <a:spcBef>
          <a:spcPct val="20000"/>
        </a:spcBef>
        <a:buFont typeface="Arial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6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microsoft.com/office/2007/relationships/hdphoto" Target="../media/hdphoto5.wdp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ssoa, laptop&#10;&#10;Descrição gerada automaticamente">
            <a:extLst>
              <a:ext uri="{FF2B5EF4-FFF2-40B4-BE49-F238E27FC236}">
                <a16:creationId xmlns:a16="http://schemas.microsoft.com/office/drawing/2014/main" xmlns="" id="{C8B26256-F3D7-4842-9DD3-16DCE8DD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1" y="-10144"/>
            <a:ext cx="9162034" cy="515364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-11262" y="-10145"/>
            <a:ext cx="9162033" cy="5153025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rebuchet MS" panose="020B0603020202020204" pitchFamily="34" charset="0"/>
              </a:rPr>
              <a:t>  </a:t>
            </a:r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851095" y="3507231"/>
            <a:ext cx="5794033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RECRUITMENT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MANAGEMENT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GT America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7754782" y="2923674"/>
            <a:ext cx="51535" cy="22198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-43890" y="4838972"/>
            <a:ext cx="1112029" cy="25391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Jul</a:t>
            </a:r>
            <a:r>
              <a:rPr lang="pt-B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11,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2020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169581" y="2917720"/>
            <a:ext cx="6542693" cy="68480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4000" dirty="0">
                <a:solidFill>
                  <a:srgbClr val="002060"/>
                </a:solidFill>
                <a:latin typeface="GT America Compressed Light"/>
              </a:rPr>
              <a:t>INTEGRATOR PROJECT</a:t>
            </a:r>
            <a:endParaRPr lang="en-US" sz="4000" dirty="0">
              <a:solidFill>
                <a:srgbClr val="002060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82" y="-65895"/>
            <a:ext cx="1162800" cy="1162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31" y="259326"/>
            <a:ext cx="1067412" cy="5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pt-BR" altLang="pt-BR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4300" y="87252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JOB VACANCIES LIST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3968" y="955463"/>
            <a:ext cx="4976177" cy="39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7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pt-BR" altLang="pt-BR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50395" y="97768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JOB VACANCIE INFORMATION</a:t>
            </a:r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0932" y="790754"/>
            <a:ext cx="4572000" cy="41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50395" y="97768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CANDIDATE REGISTRATION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628" y="848946"/>
            <a:ext cx="3282382" cy="40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22" y="-97973"/>
            <a:ext cx="9214922" cy="525605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391400" y="4702629"/>
            <a:ext cx="1752600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70922" y="-97973"/>
            <a:ext cx="9214922" cy="5241473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50066" y="2216390"/>
            <a:ext cx="521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000074"/>
                </a:solidFill>
                <a:latin typeface="GT America Compressed Light"/>
              </a:rPr>
              <a:t>USER STORIES</a:t>
            </a:r>
            <a:endParaRPr lang="pt-BR" sz="4800" b="1" dirty="0">
              <a:solidFill>
                <a:srgbClr val="000074"/>
              </a:solidFill>
              <a:latin typeface="GT America Compressed Ligh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72544" y="3144394"/>
            <a:ext cx="33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lvl="0" algn="ctr">
              <a:defRPr sz="2000">
                <a:solidFill>
                  <a:prstClr val="white"/>
                </a:solidFill>
              </a:defRPr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User </a:t>
            </a:r>
            <a:r>
              <a:rPr lang="en-US" dirty="0">
                <a:solidFill>
                  <a:srgbClr val="002060"/>
                </a:solidFill>
              </a:rPr>
              <a:t>stories prioritized from the </a:t>
            </a:r>
            <a:r>
              <a:rPr lang="en-US" dirty="0" smtClean="0">
                <a:solidFill>
                  <a:srgbClr val="002060"/>
                </a:solidFill>
              </a:rPr>
              <a:t>backlog in this Sprint.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-1471494" y="26750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06402" y="1139369"/>
            <a:ext cx="3566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prstClr val="white"/>
                </a:solidFill>
              </a:rPr>
              <a:t>All user stories were recorded on the </a:t>
            </a:r>
            <a:r>
              <a:rPr lang="en-US" sz="2000" dirty="0" err="1">
                <a:solidFill>
                  <a:prstClr val="white"/>
                </a:solidFill>
              </a:rPr>
              <a:t>Trello</a:t>
            </a:r>
            <a:r>
              <a:rPr lang="en-US" sz="2000" dirty="0">
                <a:solidFill>
                  <a:prstClr val="white"/>
                </a:solidFill>
              </a:rPr>
              <a:t> Portal as cards to compose the backlog.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15107"/>
          <a:stretch/>
        </p:blipFill>
        <p:spPr>
          <a:xfrm>
            <a:off x="4578917" y="210533"/>
            <a:ext cx="4054443" cy="47034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44182" y="2639627"/>
            <a:ext cx="36905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</a:rPr>
              <a:t>In this final Sprint, it was necessary to develop something related to the candidate's interface and mainly to develop the project's front-end..</a:t>
            </a:r>
            <a:endParaRPr lang="pt-BR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4" y="2680647"/>
            <a:ext cx="3319667" cy="23117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55" y="154490"/>
            <a:ext cx="3265454" cy="24025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4" y="154490"/>
            <a:ext cx="3294916" cy="24066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255" y="2668771"/>
            <a:ext cx="3265454" cy="23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13000"/>
              </a:schemeClr>
            </a:glo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6" y="1970"/>
            <a:ext cx="5846941" cy="51435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2955" y="1945990"/>
            <a:ext cx="317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74"/>
                </a:solidFill>
                <a:latin typeface="GT America Compressed Light"/>
              </a:rPr>
              <a:t>DIAGRAM CLASS</a:t>
            </a:r>
            <a:endParaRPr lang="pt-BR" sz="4000" b="1" dirty="0">
              <a:solidFill>
                <a:srgbClr val="000074"/>
              </a:solidFill>
              <a:latin typeface="GT America Compres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46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1" y="99364"/>
            <a:ext cx="4279517" cy="23999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910" y="2865727"/>
            <a:ext cx="4859204" cy="2210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34" y="99364"/>
            <a:ext cx="3736370" cy="2356055"/>
          </a:xfrm>
          <a:prstGeom prst="rect">
            <a:avLst/>
          </a:prstGeom>
        </p:spPr>
      </p:pic>
      <p:cxnSp>
        <p:nvCxnSpPr>
          <p:cNvPr id="7" name="Conector de seta reta 6"/>
          <p:cNvCxnSpPr>
            <a:endCxn id="3" idx="2"/>
          </p:cNvCxnSpPr>
          <p:nvPr/>
        </p:nvCxnSpPr>
        <p:spPr>
          <a:xfrm flipH="1" flipV="1">
            <a:off x="2280190" y="2499329"/>
            <a:ext cx="275441" cy="389268"/>
          </a:xfrm>
          <a:prstGeom prst="straightConnector1">
            <a:avLst/>
          </a:prstGeom>
          <a:ln w="15875">
            <a:solidFill>
              <a:schemeClr val="bg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5" idx="2"/>
          </p:cNvCxnSpPr>
          <p:nvPr/>
        </p:nvCxnSpPr>
        <p:spPr>
          <a:xfrm flipH="1">
            <a:off x="6846277" y="2455419"/>
            <a:ext cx="188542" cy="410308"/>
          </a:xfrm>
          <a:prstGeom prst="straightConnector1">
            <a:avLst/>
          </a:prstGeom>
          <a:ln w="15875">
            <a:solidFill>
              <a:schemeClr val="bg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13000"/>
              </a:schemeClr>
            </a:glow>
          </a:effectLst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400736" y="1629697"/>
            <a:ext cx="4016406" cy="1391878"/>
          </a:xfrm>
        </p:spPr>
        <p:txBody>
          <a:bodyPr>
            <a:no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Technology</a:t>
            </a:r>
            <a:br>
              <a:rPr lang="pt-BR" sz="4400" dirty="0">
                <a:solidFill>
                  <a:schemeClr val="bg1"/>
                </a:solidFill>
              </a:rPr>
            </a:br>
            <a:r>
              <a:rPr lang="pt-BR" sz="4400" dirty="0">
                <a:solidFill>
                  <a:schemeClr val="bg1"/>
                </a:solidFill>
              </a:rPr>
              <a:t>&amp;</a:t>
            </a:r>
            <a:br>
              <a:rPr lang="pt-BR" sz="4400" dirty="0">
                <a:solidFill>
                  <a:schemeClr val="bg1"/>
                </a:solidFill>
              </a:rPr>
            </a:br>
            <a:r>
              <a:rPr lang="pt-BR" sz="4400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21786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37" y="1924017"/>
            <a:ext cx="2358351" cy="1073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94" y="349453"/>
            <a:ext cx="2117981" cy="105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878" y="3509838"/>
            <a:ext cx="1765440" cy="11806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35" y="878949"/>
            <a:ext cx="1781694" cy="1202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736" y="2962069"/>
            <a:ext cx="2438763" cy="1095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155" y="778174"/>
            <a:ext cx="1714723" cy="1625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9"/>
          <a:srcRect l="19772" t="19902" r="19301" b="14954"/>
          <a:stretch/>
        </p:blipFill>
        <p:spPr>
          <a:xfrm>
            <a:off x="332334" y="2884579"/>
            <a:ext cx="2327520" cy="1250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9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 de placa em frente a computador&#10;&#10;Descrição gerada automaticamente">
            <a:extLst>
              <a:ext uri="{FF2B5EF4-FFF2-40B4-BE49-F238E27FC236}">
                <a16:creationId xmlns:a16="http://schemas.microsoft.com/office/drawing/2014/main" xmlns="" id="{4F28B8E1-3043-4C92-8F0A-554E631D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424" y="-131192"/>
            <a:ext cx="9400847" cy="5401524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1814832" y="2197590"/>
            <a:ext cx="2952859" cy="519699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Agenda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324539" y="1092285"/>
            <a:ext cx="832490" cy="3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01.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Espaço Reservado para Texto 3"/>
          <p:cNvSpPr txBox="1">
            <a:spLocks/>
          </p:cNvSpPr>
          <p:nvPr/>
        </p:nvSpPr>
        <p:spPr>
          <a:xfrm>
            <a:off x="4374301" y="1530503"/>
            <a:ext cx="786781" cy="43475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02.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Espaço Reservado para Texto 3"/>
          <p:cNvSpPr txBox="1">
            <a:spLocks/>
          </p:cNvSpPr>
          <p:nvPr/>
        </p:nvSpPr>
        <p:spPr>
          <a:xfrm>
            <a:off x="4443821" y="1991500"/>
            <a:ext cx="732094" cy="452993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03.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5" name="Espaço Reservado para Texto 3"/>
          <p:cNvSpPr txBox="1">
            <a:spLocks/>
          </p:cNvSpPr>
          <p:nvPr/>
        </p:nvSpPr>
        <p:spPr>
          <a:xfrm>
            <a:off x="4513799" y="2402878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04.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087051" y="1088164"/>
            <a:ext cx="23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Project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Integration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087051" y="1517379"/>
            <a:ext cx="430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Business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Model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and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Notation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099922" y="1961396"/>
            <a:ext cx="160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Wireframes</a:t>
            </a: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157029" y="2350635"/>
            <a:ext cx="27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Stories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Espaço Reservado para Texto 3"/>
          <p:cNvSpPr txBox="1">
            <a:spLocks/>
          </p:cNvSpPr>
          <p:nvPr/>
        </p:nvSpPr>
        <p:spPr>
          <a:xfrm>
            <a:off x="4513799" y="2815351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05.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157029" y="2763108"/>
            <a:ext cx="35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Class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Diagram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Espaço Reservado para Texto 3"/>
          <p:cNvSpPr txBox="1">
            <a:spLocks/>
          </p:cNvSpPr>
          <p:nvPr/>
        </p:nvSpPr>
        <p:spPr>
          <a:xfrm>
            <a:off x="4532685" y="3237375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06.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175915" y="3185132"/>
            <a:ext cx="35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Technology &amp; Tools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Espaço Reservado para Texto 3"/>
          <p:cNvSpPr txBox="1">
            <a:spLocks/>
          </p:cNvSpPr>
          <p:nvPr/>
        </p:nvSpPr>
        <p:spPr>
          <a:xfrm>
            <a:off x="4532685" y="3700859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07. 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9" name="Espaço Reservado para Texto 3"/>
          <p:cNvSpPr txBox="1">
            <a:spLocks/>
          </p:cNvSpPr>
          <p:nvPr/>
        </p:nvSpPr>
        <p:spPr>
          <a:xfrm>
            <a:off x="4538715" y="4124116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08.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181944" y="4086621"/>
            <a:ext cx="396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Recruitment Management Software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157028" y="3675579"/>
            <a:ext cx="341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Test Cases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BA220FB8-5B77-4663-95F5-3A0A7315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260275C3-ACAF-4FC2-B03C-1B293E767EBB}"/>
              </a:ext>
            </a:extLst>
          </p:cNvPr>
          <p:cNvSpPr/>
          <p:nvPr/>
        </p:nvSpPr>
        <p:spPr>
          <a:xfrm>
            <a:off x="0" y="0"/>
            <a:ext cx="9144000" cy="5153025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xmlns="" id="{14803ABB-0B6E-482D-81E4-2E717A6EF199}"/>
              </a:ext>
            </a:extLst>
          </p:cNvPr>
          <p:cNvSpPr txBox="1">
            <a:spLocks/>
          </p:cNvSpPr>
          <p:nvPr/>
        </p:nvSpPr>
        <p:spPr>
          <a:xfrm>
            <a:off x="2539253" y="2075753"/>
            <a:ext cx="4643212" cy="821538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chemeClr val="accent5">
                    <a:lumMod val="50000"/>
                  </a:schemeClr>
                </a:solidFill>
                <a:latin typeface="Trebuchet MS" panose="020B0603020202020204" pitchFamily="34" charset="0"/>
              </a:rPr>
              <a:t>CASE TESTS</a:t>
            </a:r>
          </a:p>
        </p:txBody>
      </p:sp>
    </p:spTree>
    <p:extLst>
      <p:ext uri="{BB962C8B-B14F-4D97-AF65-F5344CB8AC3E}">
        <p14:creationId xmlns:p14="http://schemas.microsoft.com/office/powerpoint/2010/main" val="3213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xmlns="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02345"/>
              </p:ext>
            </p:extLst>
          </p:nvPr>
        </p:nvGraphicFramePr>
        <p:xfrm>
          <a:off x="177331" y="157517"/>
          <a:ext cx="8745793" cy="480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:a16="http://schemas.microsoft.com/office/drawing/2014/main" xmlns="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xmlns="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178703186"/>
                    </a:ext>
                  </a:extLst>
                </a:gridCol>
                <a:gridCol w="2046515">
                  <a:extLst>
                    <a:ext uri="{9D8B030D-6E8A-4147-A177-3AD203B41FA5}">
                      <a16:colId xmlns:a16="http://schemas.microsoft.com/office/drawing/2014/main" xmlns="" val="1494092729"/>
                    </a:ext>
                  </a:extLst>
                </a:gridCol>
                <a:gridCol w="1071013">
                  <a:extLst>
                    <a:ext uri="{9D8B030D-6E8A-4147-A177-3AD203B41FA5}">
                      <a16:colId xmlns:a16="http://schemas.microsoft.com/office/drawing/2014/main" xmlns="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xmlns="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:a16="http://schemas.microsoft.com/office/drawing/2014/main" xmlns="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2680472"/>
                  </a:ext>
                </a:extLst>
              </a:tr>
              <a:tr h="1126997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CT-34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às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relativas às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vagas existentes pelo usuário externo (candidato).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“Ver Vagas”. 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lista de vagas (oportunidades) disponíveis na tela 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5997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CT-35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“Voltar”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 página 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“Vagas” da lista de vagas (oportunidades).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“Voltar”.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Retorna à página principal 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34143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CT-36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da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lista de vagas (oportunidades) disponíveis na tela 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34143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CT-37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ao formulário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de cadastro dos dados do candidato,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“Cadastrar”. 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ao formulário de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92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5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xmlns="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79315"/>
              </p:ext>
            </p:extLst>
          </p:nvPr>
        </p:nvGraphicFramePr>
        <p:xfrm>
          <a:off x="177331" y="157517"/>
          <a:ext cx="8745793" cy="48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:a16="http://schemas.microsoft.com/office/drawing/2014/main" xmlns="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xmlns="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:a16="http://schemas.microsoft.com/office/drawing/2014/main" xmlns="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:a16="http://schemas.microsoft.com/office/drawing/2014/main" xmlns="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xmlns="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:a16="http://schemas.microsoft.com/office/drawing/2014/main" xmlns="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2680472"/>
                  </a:ext>
                </a:extLst>
              </a:tr>
              <a:tr h="295579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CT-38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o registro dos dados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do candidato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do formulário de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Nome Completo: André Azevedo</a:t>
                      </a:r>
                    </a:p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Gênero: Masculino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CPF: 11111111111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E-mail: andre@mail.com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DDD: 12    Telefone: 99999-9999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Endereço: Rua qualquer uma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Bairro: não sei     Número: 1242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Complemento: Apto 54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Cidade: São José dos Campos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Estado: São Paulo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Informações de Formação/ Curriculo: inserir arquivo.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Clicar 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“Registrar”. 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Aparece uma caixa 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texto “Cadastro efetuado com sucesso.”.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41514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CT-39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“Voltar” na página do formulário do cadastro do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candidato,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“Voltar”.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Retorna à página principal 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1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xmlns="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3208"/>
              </p:ext>
            </p:extLst>
          </p:nvPr>
        </p:nvGraphicFramePr>
        <p:xfrm>
          <a:off x="177331" y="157517"/>
          <a:ext cx="874579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:a16="http://schemas.microsoft.com/office/drawing/2014/main" xmlns="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xmlns="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:a16="http://schemas.microsoft.com/office/drawing/2014/main" xmlns="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:a16="http://schemas.microsoft.com/office/drawing/2014/main" xmlns="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xmlns="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:a16="http://schemas.microsoft.com/office/drawing/2014/main" xmlns="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2680472"/>
                  </a:ext>
                </a:extLst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CT-40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anexar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arquivo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na página do formulário do cadastro do candidato,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pt-BR" sz="1100" dirty="0" err="1" smtClean="0">
                          <a:solidFill>
                            <a:schemeClr val="bg1"/>
                          </a:solidFill>
                        </a:rPr>
                        <a:t>Browse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”~no campo “Informações de Formação / Currículo”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e após seleção do arquivo,  a seleção do botão ~Selecionar”.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Abre uma caixa de pesquisa,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 fim de selecionar o arquivo a ser anexado e após seleção do arquivo, o mesmo aparece no formulário.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CT-41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CT-42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às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de uma vaga específica,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“Sobre a vaga”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uma outra tela com 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da vaga, como requisitos, benefícios, turno,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local, categoria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xmlns="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61787"/>
              </p:ext>
            </p:extLst>
          </p:nvPr>
        </p:nvGraphicFramePr>
        <p:xfrm>
          <a:off x="177331" y="157517"/>
          <a:ext cx="8745793" cy="477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:a16="http://schemas.microsoft.com/office/drawing/2014/main" xmlns="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xmlns="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:a16="http://schemas.microsoft.com/office/drawing/2014/main" xmlns="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:a16="http://schemas.microsoft.com/office/drawing/2014/main" xmlns="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xmlns="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:a16="http://schemas.microsoft.com/office/drawing/2014/main" xmlns="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2680472"/>
                  </a:ext>
                </a:extLst>
              </a:tr>
              <a:tr h="123585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CT-43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função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de candidatar-se à alguma vaga.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“Candidatar-se”.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Abre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uma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caixa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para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que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seja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inserido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o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nome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CPF do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candidato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pré-cadastrado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306286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CT-44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efetivação do cadastro 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um candidato à uma vaga.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com a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caixa de inserção do nome ou CPF do candidato aberta.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CPF: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111.111.111-11</a:t>
                      </a:r>
                    </a:p>
                    <a:p>
                      <a:pPr algn="ctr"/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nome</a:t>
                      </a:r>
                      <a:endParaRPr lang="en-US" sz="11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Nome: André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Azevedo</a:t>
                      </a:r>
                      <a:endParaRPr lang="en-US" sz="11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“Candidatar”.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caixa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inserção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fecha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e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retorna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à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tela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das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vagas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com a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informação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“Dados salvos com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sucesso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921376"/>
                  </a:ext>
                </a:extLst>
              </a:tr>
              <a:tr h="1774372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CT-45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das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2749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6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9095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793" cy="5190956"/>
          </a:xfrm>
          <a:prstGeom prst="rect">
            <a:avLst/>
          </a:prstGeom>
          <a:effectLst>
            <a:glow rad="127000">
              <a:schemeClr val="accent1">
                <a:alpha val="39000"/>
              </a:schemeClr>
            </a:glow>
          </a:effectLst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2564058" y="2394808"/>
            <a:ext cx="5640273" cy="1115089"/>
          </a:xfrm>
        </p:spPr>
        <p:txBody>
          <a:bodyPr>
            <a:noAutofit/>
          </a:bodyPr>
          <a:lstStyle/>
          <a:p>
            <a:pPr algn="ctr"/>
            <a:r>
              <a:rPr lang="pt-BR" sz="3600" cap="none" spc="0" dirty="0">
                <a:solidFill>
                  <a:schemeClr val="bg1"/>
                </a:solidFill>
              </a:rPr>
              <a:t>RECRUITMENT MANAGEMENT SOFTWARE 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8" r="4522" b="12558"/>
          <a:stretch/>
        </p:blipFill>
        <p:spPr>
          <a:xfrm>
            <a:off x="935098" y="2172884"/>
            <a:ext cx="1628959" cy="15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268362" y="154364"/>
            <a:ext cx="8875638" cy="4519818"/>
            <a:chOff x="124611" y="878723"/>
            <a:chExt cx="8646696" cy="4265762"/>
          </a:xfrm>
        </p:grpSpPr>
        <p:pic>
          <p:nvPicPr>
            <p:cNvPr id="36" name="Imagem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5" b="23056"/>
            <a:stretch/>
          </p:blipFill>
          <p:spPr>
            <a:xfrm>
              <a:off x="124611" y="878723"/>
              <a:ext cx="8646696" cy="4265762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1684073" y="1205023"/>
              <a:ext cx="5508000" cy="35087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57F4A193-BE69-4C58-B20A-1EAB16988211}"/>
              </a:ext>
            </a:extLst>
          </p:cNvPr>
          <p:cNvSpPr txBox="1"/>
          <p:nvPr/>
        </p:nvSpPr>
        <p:spPr>
          <a:xfrm>
            <a:off x="3396194" y="4721038"/>
            <a:ext cx="261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This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is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video</a:t>
            </a:r>
            <a:r>
              <a:rPr lang="pt-BR" b="1" dirty="0">
                <a:solidFill>
                  <a:schemeClr val="bg1"/>
                </a:solidFill>
              </a:rPr>
              <a:t>. Click PLAY</a:t>
            </a:r>
            <a:endParaRPr lang="pt-PT" b="1" dirty="0">
              <a:solidFill>
                <a:schemeClr val="bg1"/>
              </a:solidFill>
            </a:endParaRPr>
          </a:p>
        </p:txBody>
      </p:sp>
      <p:pic>
        <p:nvPicPr>
          <p:cNvPr id="4" name="WhatsApp Video 2020-07-11 at 18.38.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9115" y="500097"/>
            <a:ext cx="5653838" cy="37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722" r="14898" b="8297"/>
          <a:stretch/>
        </p:blipFill>
        <p:spPr>
          <a:xfrm>
            <a:off x="-11724" y="1"/>
            <a:ext cx="9155724" cy="5143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-197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202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1094"/>
          <a:stretch/>
        </p:blipFill>
        <p:spPr>
          <a:xfrm>
            <a:off x="0" y="0"/>
            <a:ext cx="9144000" cy="51530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7555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38000"/>
              </a:schemeClr>
            </a:glow>
          </a:effectLst>
        </p:spPr>
      </p:pic>
      <p:sp>
        <p:nvSpPr>
          <p:cNvPr id="10" name="CaixaDeTexto 9"/>
          <p:cNvSpPr txBox="1"/>
          <p:nvPr/>
        </p:nvSpPr>
        <p:spPr>
          <a:xfrm>
            <a:off x="2746888" y="2270858"/>
            <a:ext cx="5681815" cy="68480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40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PROJECT INTEGRATION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5"/>
          <a:stretch/>
        </p:blipFill>
        <p:spPr>
          <a:xfrm>
            <a:off x="1048099" y="1831286"/>
            <a:ext cx="1698789" cy="14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Retângulo 5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/>
          <p:cNvSpPr txBox="1"/>
          <p:nvPr/>
        </p:nvSpPr>
        <p:spPr>
          <a:xfrm>
            <a:off x="187354" y="214964"/>
            <a:ext cx="1135033" cy="53091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3000" b="1" spc="-113" dirty="0">
                <a:solidFill>
                  <a:srgbClr val="002060"/>
                </a:solidFill>
                <a:latin typeface="Trebuchet MS" panose="020B0603020202020204" pitchFamily="34" charset="0"/>
              </a:rPr>
              <a:t>Team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54870" y="1558989"/>
            <a:ext cx="7910624" cy="2839237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pt-PT"/>
            </a:defPPr>
            <a:lvl1pPr defTabSz="685766">
              <a:defRPr sz="3000" b="1" spc="-113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/>
              <a:t>Eduardo Ferreira </a:t>
            </a:r>
            <a:r>
              <a:rPr lang="en-US" sz="2400" dirty="0" err="1"/>
              <a:t>Rumbelsperger</a:t>
            </a:r>
            <a:r>
              <a:rPr lang="en-US" sz="2400" dirty="0"/>
              <a:t> </a:t>
            </a:r>
            <a:r>
              <a:rPr lang="en-US" sz="2400" dirty="0" err="1"/>
              <a:t>Querido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Cleber Willians da Silva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José Francisco </a:t>
            </a:r>
            <a:r>
              <a:rPr lang="en-US" sz="2400" dirty="0" err="1"/>
              <a:t>Forneiro</a:t>
            </a:r>
            <a:r>
              <a:rPr lang="en-US" sz="2400" dirty="0"/>
              <a:t> </a:t>
            </a:r>
            <a:r>
              <a:rPr lang="en-US" sz="2400" dirty="0" err="1"/>
              <a:t>Júnior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 err="1"/>
              <a:t>João</a:t>
            </a:r>
            <a:r>
              <a:rPr lang="en-US" sz="2400" dirty="0"/>
              <a:t> da Silva Cruz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William </a:t>
            </a:r>
            <a:r>
              <a:rPr lang="en-US" sz="2400" dirty="0" err="1"/>
              <a:t>Alve</a:t>
            </a:r>
            <a:r>
              <a:rPr lang="en-US" sz="2400" dirty="0"/>
              <a:t> </a:t>
            </a:r>
            <a:r>
              <a:rPr lang="en-US" sz="2400" dirty="0" err="1"/>
              <a:t>Couto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1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, lousa&#10;&#10;Descrição gerada automaticamente">
            <a:extLst>
              <a:ext uri="{FF2B5EF4-FFF2-40B4-BE49-F238E27FC236}">
                <a16:creationId xmlns:a16="http://schemas.microsoft.com/office/drawing/2014/main" xmlns="" id="{C5BEC1B0-3B1F-43E0-91E6-88D1B31D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0"/>
            <a:ext cx="9144001" cy="518336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CaixaDeTexto 113"/>
          <p:cNvSpPr txBox="1"/>
          <p:nvPr/>
        </p:nvSpPr>
        <p:spPr>
          <a:xfrm>
            <a:off x="305664" y="3381153"/>
            <a:ext cx="2361243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en-US"/>
            </a:defPPr>
            <a:lvl1pPr>
              <a:defRPr sz="880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defTabSz="342866"/>
            <a:r>
              <a:rPr lang="pt-BR" sz="4000" b="1" dirty="0"/>
              <a:t>23</a:t>
            </a:r>
            <a:r>
              <a:rPr lang="pt-BR" sz="4800" dirty="0"/>
              <a:t> </a:t>
            </a:r>
            <a:r>
              <a:rPr lang="pt-BR" sz="1800" dirty="0" err="1"/>
              <a:t>Deliverables</a:t>
            </a:r>
            <a:endParaRPr lang="en-US" sz="1800" dirty="0"/>
          </a:p>
        </p:txBody>
      </p:sp>
      <p:sp>
        <p:nvSpPr>
          <p:cNvPr id="115" name="CaixaDeTexto 114"/>
          <p:cNvSpPr txBox="1"/>
          <p:nvPr/>
        </p:nvSpPr>
        <p:spPr>
          <a:xfrm>
            <a:off x="305665" y="4069874"/>
            <a:ext cx="2429693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en-US"/>
            </a:defPPr>
            <a:lvl1pPr>
              <a:defRPr sz="880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defTabSz="342866"/>
            <a:r>
              <a:rPr lang="pt-BR" sz="2400" b="1" dirty="0"/>
              <a:t>45%</a:t>
            </a:r>
            <a:r>
              <a:rPr lang="pt-BR" sz="2400" dirty="0"/>
              <a:t> </a:t>
            </a:r>
            <a:r>
              <a:rPr lang="pt-BR" sz="1800" dirty="0" err="1"/>
              <a:t>done</a:t>
            </a:r>
            <a:endParaRPr lang="pt-BR" sz="1800" dirty="0"/>
          </a:p>
          <a:p>
            <a:pPr defTabSz="342866"/>
            <a:r>
              <a:rPr lang="pt-BR" sz="2400" b="1" dirty="0"/>
              <a:t>30% </a:t>
            </a:r>
            <a:r>
              <a:rPr lang="pt-BR" sz="1800" dirty="0"/>
              <a:t>in </a:t>
            </a:r>
            <a:r>
              <a:rPr lang="pt-BR" sz="1800" dirty="0" err="1"/>
              <a:t>progress</a:t>
            </a:r>
            <a:endParaRPr lang="pt-BR" sz="3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05" y="710339"/>
            <a:ext cx="6499207" cy="36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AutoShape 16"/>
          <p:cNvSpPr>
            <a:spLocks noChangeArrowheads="1"/>
          </p:cNvSpPr>
          <p:nvPr/>
        </p:nvSpPr>
        <p:spPr bwMode="auto">
          <a:xfrm>
            <a:off x="152617" y="0"/>
            <a:ext cx="2019083" cy="5164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6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pt-BR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PLANNING</a:t>
            </a:r>
          </a:p>
          <a:p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467650" y="2090817"/>
            <a:ext cx="3282950" cy="95761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6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endParaRPr lang="pt-BR" altLang="pt-BR" sz="9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endParaRPr lang="en-US" altLang="pt-BR" sz="9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Imagem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" r="-252" b="2548"/>
          <a:stretch>
            <a:fillRect/>
          </a:stretch>
        </p:blipFill>
        <p:spPr bwMode="auto">
          <a:xfrm>
            <a:off x="3750600" y="1006173"/>
            <a:ext cx="4851140" cy="3555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2013" b="43147"/>
          <a:stretch/>
        </p:blipFill>
        <p:spPr>
          <a:xfrm>
            <a:off x="768511" y="2166568"/>
            <a:ext cx="3088642" cy="8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4"/>
          <a:stretch/>
        </p:blipFill>
        <p:spPr>
          <a:xfrm>
            <a:off x="0" y="-6019"/>
            <a:ext cx="9144000" cy="51495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27000"/>
              </a:schemeClr>
            </a:glow>
          </a:effectLst>
        </p:spPr>
      </p:pic>
      <p:sp>
        <p:nvSpPr>
          <p:cNvPr id="4" name="CaixaDeTexto 3"/>
          <p:cNvSpPr txBox="1"/>
          <p:nvPr/>
        </p:nvSpPr>
        <p:spPr>
          <a:xfrm>
            <a:off x="1227221" y="2038942"/>
            <a:ext cx="6854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GT America Compressed Light"/>
              </a:rPr>
              <a:t>BUSINESS PROCESS MODEL AND NOTATION</a:t>
            </a:r>
          </a:p>
          <a:p>
            <a:pPr algn="ctr"/>
            <a:r>
              <a:rPr lang="pt-BR" sz="4400" b="1" dirty="0">
                <a:solidFill>
                  <a:schemeClr val="bg1"/>
                </a:solidFill>
                <a:latin typeface="GT America Compressed Light"/>
              </a:rPr>
              <a:t>(BPMN)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51" y="527488"/>
            <a:ext cx="5969761" cy="40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871"/>
          <a:stretch/>
        </p:blipFill>
        <p:spPr>
          <a:xfrm>
            <a:off x="435701" y="1819776"/>
            <a:ext cx="1924962" cy="15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4744"/>
          <a:stretch/>
        </p:blipFill>
        <p:spPr>
          <a:xfrm>
            <a:off x="0" y="6636"/>
            <a:ext cx="9144000" cy="5128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6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27000"/>
              </a:schemeClr>
            </a:glow>
          </a:effectLst>
        </p:spPr>
      </p:pic>
      <p:sp>
        <p:nvSpPr>
          <p:cNvPr id="4" name="CaixaDeTexto 3"/>
          <p:cNvSpPr txBox="1"/>
          <p:nvPr/>
        </p:nvSpPr>
        <p:spPr>
          <a:xfrm>
            <a:off x="751839" y="2221234"/>
            <a:ext cx="5777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000" b="1" dirty="0">
                <a:solidFill>
                  <a:schemeClr val="bg1"/>
                </a:solidFill>
                <a:latin typeface="GT America Compressed Light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20458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obDTYIHPmFkOmlTC.w_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xt.vcRRtqGL_sgQnLg8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RiKmjjSfaxGG7A_4d6E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72zn3IQyujluNhJfcGp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AntLiFTEKsMYmslTZSw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q8hByQQNGpG00_d.RI3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YINd0OSoiYDjKW0ycfs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lX_XYlS524FZ4HWBnMK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q_HUxfTYqeLLWqzNReS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Yux_9MTYWC_odwz7YV7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PYGiTJRlOqguO_Di2wQ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WglQ_HTeuouZ0hseqGK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6bhF44Rp.baK06MRcTp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Blue_Background">
  <a:themeElements>
    <a:clrScheme name="Custom 3">
      <a:dk1>
        <a:srgbClr val="0A1A5C"/>
      </a:dk1>
      <a:lt1>
        <a:sysClr val="window" lastClr="FFFFFF"/>
      </a:lt1>
      <a:dk2>
        <a:srgbClr val="100690"/>
      </a:dk2>
      <a:lt2>
        <a:srgbClr val="FFFFFF"/>
      </a:lt2>
      <a:accent1>
        <a:srgbClr val="1294C1"/>
      </a:accent1>
      <a:accent2>
        <a:srgbClr val="100690"/>
      </a:accent2>
      <a:accent3>
        <a:srgbClr val="5C6C74"/>
      </a:accent3>
      <a:accent4>
        <a:srgbClr val="A3B5BF"/>
      </a:accent4>
      <a:accent5>
        <a:srgbClr val="B6D2EE"/>
      </a:accent5>
      <a:accent6>
        <a:srgbClr val="B6D2EE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Embraer_CF_SP2637 (widescreen)">
  <a:themeElements>
    <a:clrScheme name="Current">
      <a:dk1>
        <a:srgbClr val="000000"/>
      </a:dk1>
      <a:lt1>
        <a:srgbClr val="FFFFFF"/>
      </a:lt1>
      <a:dk2>
        <a:srgbClr val="100693"/>
      </a:dk2>
      <a:lt2>
        <a:srgbClr val="FFFFFF"/>
      </a:lt2>
      <a:accent1>
        <a:srgbClr val="AFAFAF"/>
      </a:accent1>
      <a:accent2>
        <a:srgbClr val="003CC0"/>
      </a:accent2>
      <a:accent3>
        <a:srgbClr val="100693"/>
      </a:accent3>
      <a:accent4>
        <a:srgbClr val="020C49"/>
      </a:accent4>
      <a:accent5>
        <a:srgbClr val="545554"/>
      </a:accent5>
      <a:accent6>
        <a:srgbClr val="808080"/>
      </a:accent6>
      <a:hlink>
        <a:srgbClr val="100693"/>
      </a:hlink>
      <a:folHlink>
        <a:srgbClr val="020C4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_Embraer_CF_SP2637 (widescreen) 1">
        <a:dk1>
          <a:srgbClr val="000000"/>
        </a:dk1>
        <a:lt1>
          <a:srgbClr val="FFFFFF"/>
        </a:lt1>
        <a:dk2>
          <a:srgbClr val="100693"/>
        </a:dk2>
        <a:lt2>
          <a:srgbClr val="FFFFFF"/>
        </a:lt2>
        <a:accent1>
          <a:srgbClr val="AFAFAF"/>
        </a:accent1>
        <a:accent2>
          <a:srgbClr val="003CC0"/>
        </a:accent2>
        <a:accent3>
          <a:srgbClr val="FFFFFF"/>
        </a:accent3>
        <a:accent4>
          <a:srgbClr val="000000"/>
        </a:accent4>
        <a:accent5>
          <a:srgbClr val="D4D4D4"/>
        </a:accent5>
        <a:accent6>
          <a:srgbClr val="0035AE"/>
        </a:accent6>
        <a:hlink>
          <a:srgbClr val="100693"/>
        </a:hlink>
        <a:folHlink>
          <a:srgbClr val="020C4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raer_CF_SP2637 (widescreen).potx" id="{9AE99D07-25C1-4071-B2B7-72FAC02BD35E}" vid="{E625EC13-2648-4278-AB50-1A2E3D744B63}"/>
    </a:ext>
  </a:extLst>
</a:theme>
</file>

<file path=ppt/theme/theme4.xml><?xml version="1.0" encoding="utf-8"?>
<a:theme xmlns:a="http://schemas.openxmlformats.org/drawingml/2006/main" name="13_Blue_Background">
  <a:themeElements>
    <a:clrScheme name="Custom 3">
      <a:dk1>
        <a:srgbClr val="0A1A5C"/>
      </a:dk1>
      <a:lt1>
        <a:sysClr val="window" lastClr="FFFFFF"/>
      </a:lt1>
      <a:dk2>
        <a:srgbClr val="100690"/>
      </a:dk2>
      <a:lt2>
        <a:srgbClr val="FFFFFF"/>
      </a:lt2>
      <a:accent1>
        <a:srgbClr val="1294C1"/>
      </a:accent1>
      <a:accent2>
        <a:srgbClr val="100690"/>
      </a:accent2>
      <a:accent3>
        <a:srgbClr val="5C6C74"/>
      </a:accent3>
      <a:accent4>
        <a:srgbClr val="A3B5BF"/>
      </a:accent4>
      <a:accent5>
        <a:srgbClr val="B6D2EE"/>
      </a:accent5>
      <a:accent6>
        <a:srgbClr val="B6D2EE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  <wetp:taskpane dockstate="right" visibility="0" width="439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D4DC55B-8E00-4119-B86C-F7EFBAA5BC7E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A4EDF5F-58D3-4DA2-8E4D-19942353B97F}">
  <we:reference id="wa104380121" version="2.0.0.0" store="pt-B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F8386044-898B-453B-995F-6219BA0F7824}">
  <we:reference id="wa104178141" version="4.3.3.0" store="pt-BR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19618</TotalTime>
  <Words>1363</Words>
  <Application>Microsoft Office PowerPoint</Application>
  <PresentationFormat>Apresentação na tela (16:9)</PresentationFormat>
  <Paragraphs>261</Paragraphs>
  <Slides>27</Slides>
  <Notes>23</Notes>
  <HiddenSlides>0</HiddenSlides>
  <MMClips>1</MMClips>
  <ScaleCrop>false</ScaleCrop>
  <HeadingPairs>
    <vt:vector size="8" baseType="variant">
      <vt:variant>
        <vt:lpstr>Fontes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47" baseType="lpstr">
      <vt:lpstr>Microsoft YaHei</vt:lpstr>
      <vt:lpstr>ＭＳ Ｐゴシック</vt:lpstr>
      <vt:lpstr>ＭＳ Ｐゴシック</vt:lpstr>
      <vt:lpstr>Arial</vt:lpstr>
      <vt:lpstr>Calibri</vt:lpstr>
      <vt:lpstr>Calibri Light</vt:lpstr>
      <vt:lpstr>Georgia</vt:lpstr>
      <vt:lpstr>GT America</vt:lpstr>
      <vt:lpstr>GT America Compressed</vt:lpstr>
      <vt:lpstr>GT America Compressed Bold</vt:lpstr>
      <vt:lpstr>GT America Compressed Light</vt:lpstr>
      <vt:lpstr>GT America Regular</vt:lpstr>
      <vt:lpstr>Helvetica Light</vt:lpstr>
      <vt:lpstr>Segoe UI</vt:lpstr>
      <vt:lpstr>Trebuchet MS</vt:lpstr>
      <vt:lpstr>Tema do Office</vt:lpstr>
      <vt:lpstr>12_Blue_Background</vt:lpstr>
      <vt:lpstr>6_Embraer_CF_SP2637 (widescreen)</vt:lpstr>
      <vt:lpstr>13_Blue_Background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Technology &amp; tools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RECRUITMENT MANAGEMENT SOFTWARE </vt:lpstr>
      <vt:lpstr>Apresentação do PowerPoint</vt:lpstr>
      <vt:lpstr>Apresentação do PowerPoint</vt:lpstr>
    </vt:vector>
  </TitlesOfParts>
  <Company>Tatil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Haiad</dc:creator>
  <cp:lastModifiedBy>Cleber Willians da Silva</cp:lastModifiedBy>
  <cp:revision>1539</cp:revision>
  <cp:lastPrinted>2020-03-30T23:45:50Z</cp:lastPrinted>
  <dcterms:created xsi:type="dcterms:W3CDTF">2017-09-26T19:40:34Z</dcterms:created>
  <dcterms:modified xsi:type="dcterms:W3CDTF">2020-07-12T18:13:53Z</dcterms:modified>
</cp:coreProperties>
</file>